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278" r:id="rId3"/>
    <p:sldId id="280" r:id="rId4"/>
    <p:sldId id="264" r:id="rId5"/>
    <p:sldId id="281" r:id="rId6"/>
    <p:sldId id="282" r:id="rId7"/>
    <p:sldId id="283" r:id="rId8"/>
    <p:sldId id="284" r:id="rId9"/>
    <p:sldId id="279" r:id="rId10"/>
    <p:sldId id="285" r:id="rId11"/>
    <p:sldId id="286" r:id="rId12"/>
    <p:sldId id="287" r:id="rId13"/>
    <p:sldId id="288" r:id="rId14"/>
    <p:sldId id="289" r:id="rId15"/>
    <p:sldId id="294" r:id="rId16"/>
    <p:sldId id="295" r:id="rId17"/>
    <p:sldId id="290" r:id="rId18"/>
    <p:sldId id="296" r:id="rId19"/>
    <p:sldId id="291" r:id="rId20"/>
    <p:sldId id="292" r:id="rId21"/>
    <p:sldId id="293" r:id="rId22"/>
    <p:sldId id="297" r:id="rId23"/>
    <p:sldId id="298" r:id="rId24"/>
    <p:sldId id="299" r:id="rId25"/>
    <p:sldId id="300" r:id="rId26"/>
    <p:sldId id="301" r:id="rId27"/>
    <p:sldId id="302" r:id="rId28"/>
    <p:sldId id="303" r:id="rId29"/>
    <p:sldId id="306" r:id="rId30"/>
    <p:sldId id="304" r:id="rId31"/>
    <p:sldId id="305" r:id="rId32"/>
    <p:sldId id="307" r:id="rId33"/>
    <p:sldId id="308" r:id="rId34"/>
    <p:sldId id="309" r:id="rId35"/>
    <p:sldId id="310" r:id="rId36"/>
    <p:sldId id="318" r:id="rId37"/>
    <p:sldId id="311" r:id="rId38"/>
    <p:sldId id="319" r:id="rId39"/>
    <p:sldId id="320" r:id="rId40"/>
    <p:sldId id="321" r:id="rId41"/>
    <p:sldId id="312" r:id="rId42"/>
    <p:sldId id="313" r:id="rId43"/>
    <p:sldId id="314" r:id="rId44"/>
    <p:sldId id="315" r:id="rId45"/>
    <p:sldId id="316" r:id="rId46"/>
    <p:sldId id="322"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76" autoAdjust="0"/>
    <p:restoredTop sz="94660"/>
  </p:normalViewPr>
  <p:slideViewPr>
    <p:cSldViewPr snapToGrid="0">
      <p:cViewPr varScale="1">
        <p:scale>
          <a:sx n="57" d="100"/>
          <a:sy n="57" d="100"/>
        </p:scale>
        <p:origin x="859"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193B3F-C9E3-43DA-912F-8431F52F178A}" type="doc">
      <dgm:prSet loTypeId="urn:microsoft.com/office/officeart/2008/layout/VerticalCurvedList" loCatId="list" qsTypeId="urn:microsoft.com/office/officeart/2005/8/quickstyle/simple1" qsCatId="simple" csTypeId="urn:microsoft.com/office/officeart/2005/8/colors/accent1_3" csCatId="accent1" phldr="1"/>
      <dgm:spPr/>
      <dgm:t>
        <a:bodyPr/>
        <a:lstStyle/>
        <a:p>
          <a:endParaRPr lang="en-US"/>
        </a:p>
      </dgm:t>
    </dgm:pt>
    <dgm:pt modelId="{48707583-1D48-4870-B4C2-FFB3C9FCCBEE}">
      <dgm:prSet phldrT="[Text]"/>
      <dgm:spPr>
        <a:xfrm>
          <a:off x="456548" y="302608"/>
          <a:ext cx="10290480" cy="605604"/>
        </a:xfrm>
        <a:prstGeom prst="rect">
          <a:avLst/>
        </a:prstGeom>
        <a:noFill/>
        <a:ln w="25400" cap="flat" cmpd="sng" algn="ctr">
          <a:solidFill>
            <a:srgbClr val="10CF9B">
              <a:lumMod val="40000"/>
              <a:lumOff val="60000"/>
            </a:srgbClr>
          </a:solidFill>
          <a:prstDash val="solid"/>
        </a:ln>
        <a:effectLst/>
      </dgm:spPr>
      <dgm:t>
        <a:bodyPr/>
        <a:lstStyle/>
        <a:p>
          <a:pPr>
            <a:buNone/>
          </a:pPr>
          <a:r>
            <a:rPr lang="en-US" b="1">
              <a:solidFill>
                <a:srgbClr val="000000"/>
              </a:solidFill>
              <a:latin typeface="Cambria" panose="02040503050406030204" pitchFamily="18" charset="0"/>
              <a:ea typeface="Cambria" panose="02040503050406030204" pitchFamily="18" charset="0"/>
              <a:cs typeface="+mn-cs"/>
            </a:rPr>
            <a:t>OVERVIEW</a:t>
          </a:r>
          <a:endParaRPr lang="en-US" b="1" dirty="0">
            <a:solidFill>
              <a:srgbClr val="000000"/>
            </a:solidFill>
            <a:latin typeface="Cambria" panose="02040503050406030204" pitchFamily="18" charset="0"/>
            <a:ea typeface="Cambria" panose="02040503050406030204" pitchFamily="18" charset="0"/>
            <a:cs typeface="+mn-cs"/>
          </a:endParaRPr>
        </a:p>
      </dgm:t>
    </dgm:pt>
    <dgm:pt modelId="{45931D88-2E61-489F-9998-BB79D1AECE74}" type="parTrans" cxnId="{BD01BCDA-4E34-4C00-BF4E-AA91DBFDE827}">
      <dgm:prSet/>
      <dgm:spPr/>
      <dgm:t>
        <a:bodyPr/>
        <a:lstStyle/>
        <a:p>
          <a:endParaRPr lang="en-US" b="1">
            <a:latin typeface="Cambria" panose="02040503050406030204" pitchFamily="18" charset="0"/>
            <a:ea typeface="Cambria" panose="02040503050406030204" pitchFamily="18" charset="0"/>
          </a:endParaRPr>
        </a:p>
      </dgm:t>
    </dgm:pt>
    <dgm:pt modelId="{A9194831-6EAE-45BD-B84C-DDAD8888963E}" type="sibTrans" cxnId="{BD01BCDA-4E34-4C00-BF4E-AA91DBFDE827}">
      <dgm:prSet/>
      <dgm:spPr>
        <a:xfrm>
          <a:off x="-5476005" y="-838445"/>
          <a:ext cx="6520176" cy="6520176"/>
        </a:xfrm>
        <a:prstGeom prst="blockArc">
          <a:avLst>
            <a:gd name="adj1" fmla="val 18900000"/>
            <a:gd name="adj2" fmla="val 2700000"/>
            <a:gd name="adj3" fmla="val 331"/>
          </a:avLst>
        </a:prstGeom>
        <a:noFill/>
        <a:ln w="25400" cap="flat" cmpd="sng" algn="ctr">
          <a:solidFill>
            <a:srgbClr val="0F6FC6">
              <a:tint val="99000"/>
              <a:hueOff val="0"/>
              <a:satOff val="0"/>
              <a:lumOff val="0"/>
              <a:alphaOff val="0"/>
            </a:srgbClr>
          </a:solidFill>
          <a:prstDash val="solid"/>
        </a:ln>
        <a:effectLst/>
      </dgm:spPr>
      <dgm:t>
        <a:bodyPr/>
        <a:lstStyle/>
        <a:p>
          <a:endParaRPr lang="en-US" b="1">
            <a:latin typeface="Cambria" panose="02040503050406030204" pitchFamily="18" charset="0"/>
            <a:ea typeface="Cambria" panose="02040503050406030204" pitchFamily="18" charset="0"/>
          </a:endParaRPr>
        </a:p>
      </dgm:t>
    </dgm:pt>
    <dgm:pt modelId="{9AAFB425-BE0E-4AEB-B7F5-7CFEAEA49C85}">
      <dgm:prSet phldrT="[Text]"/>
      <dgm:spPr>
        <a:xfrm>
          <a:off x="890507" y="1210724"/>
          <a:ext cx="9856522" cy="605604"/>
        </a:xfrm>
        <a:prstGeom prst="rect">
          <a:avLst/>
        </a:prstGeom>
        <a:noFill/>
        <a:ln w="25400" cap="flat" cmpd="sng" algn="ctr">
          <a:solidFill>
            <a:srgbClr val="10CF9B">
              <a:lumMod val="40000"/>
              <a:lumOff val="60000"/>
            </a:srgbClr>
          </a:solidFill>
          <a:prstDash val="solid"/>
        </a:ln>
        <a:effectLst/>
      </dgm:spPr>
      <dgm:t>
        <a:bodyPr/>
        <a:lstStyle/>
        <a:p>
          <a:pPr>
            <a:buNone/>
          </a:pPr>
          <a:r>
            <a:rPr lang="en-US" b="1">
              <a:solidFill>
                <a:srgbClr val="000000"/>
              </a:solidFill>
              <a:latin typeface="Cambria" panose="02040503050406030204" pitchFamily="18" charset="0"/>
              <a:ea typeface="Cambria" panose="02040503050406030204" pitchFamily="18" charset="0"/>
              <a:cs typeface="+mn-cs"/>
            </a:rPr>
            <a:t>QUY TRÌNH THEO PLVN</a:t>
          </a:r>
          <a:endParaRPr lang="en-US" b="1" dirty="0">
            <a:solidFill>
              <a:srgbClr val="000000"/>
            </a:solidFill>
            <a:latin typeface="Cambria" panose="02040503050406030204" pitchFamily="18" charset="0"/>
            <a:ea typeface="Cambria" panose="02040503050406030204" pitchFamily="18" charset="0"/>
            <a:cs typeface="+mn-cs"/>
          </a:endParaRPr>
        </a:p>
      </dgm:t>
    </dgm:pt>
    <dgm:pt modelId="{23A1145C-7B52-4230-BAC8-DF1EE9D81B84}" type="par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ABC81BC5-007B-47B8-8455-995758999561}" type="sib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6A6EF0AC-E1D5-4D41-8FC4-2279FDDC9D0D}">
      <dgm:prSet phldrT="[Text]"/>
      <dgm:spPr>
        <a:xfrm>
          <a:off x="1023697" y="2118840"/>
          <a:ext cx="9723331" cy="605604"/>
        </a:xfrm>
        <a:prstGeom prst="rect">
          <a:avLst/>
        </a:prstGeom>
        <a:noFill/>
        <a:ln w="25400" cap="flat" cmpd="sng" algn="ctr">
          <a:solidFill>
            <a:srgbClr val="10CF9B">
              <a:lumMod val="40000"/>
              <a:lumOff val="60000"/>
            </a:srgbClr>
          </a:solidFill>
          <a:prstDash val="solid"/>
        </a:ln>
        <a:effectLst/>
      </dgm:spPr>
      <dgm:t>
        <a:bodyPr/>
        <a:lstStyle/>
        <a:p>
          <a:pPr>
            <a:buNone/>
          </a:pPr>
          <a:r>
            <a:rPr lang="en-US" b="1">
              <a:solidFill>
                <a:srgbClr val="000000"/>
              </a:solidFill>
              <a:latin typeface="Cambria" panose="02040503050406030204" pitchFamily="18" charset="0"/>
              <a:ea typeface="Cambria" panose="02040503050406030204" pitchFamily="18" charset="0"/>
              <a:cs typeface="+mn-cs"/>
            </a:rPr>
            <a:t>CHI TIẾT TIÊU CHUẨN ĐÁNH GIÁ</a:t>
          </a:r>
          <a:endParaRPr lang="en-US" b="1" dirty="0">
            <a:solidFill>
              <a:srgbClr val="000000"/>
            </a:solidFill>
            <a:latin typeface="Cambria" panose="02040503050406030204" pitchFamily="18" charset="0"/>
            <a:ea typeface="Cambria" panose="02040503050406030204" pitchFamily="18" charset="0"/>
            <a:cs typeface="+mn-cs"/>
          </a:endParaRPr>
        </a:p>
      </dgm:t>
    </dgm:pt>
    <dgm:pt modelId="{DBC45973-26D3-4A1A-A55C-4F6241103326}" type="par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2461AA2D-E45F-469A-B099-8199D855016B}" type="sib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07555C46-1FB3-4B1F-9A4A-D48912D5F0A1}">
      <dgm:prSet phldrT="[Text]"/>
      <dgm:spPr>
        <a:xfrm>
          <a:off x="890507" y="3026956"/>
          <a:ext cx="9856522" cy="605604"/>
        </a:xfrm>
        <a:prstGeom prst="rect">
          <a:avLst/>
        </a:prstGeom>
        <a:noFill/>
        <a:ln w="25400" cap="flat" cmpd="sng" algn="ctr">
          <a:solidFill>
            <a:srgbClr val="10CF9B">
              <a:lumMod val="40000"/>
              <a:lumOff val="60000"/>
            </a:srgbClr>
          </a:solidFill>
          <a:prstDash val="solid"/>
        </a:ln>
        <a:effectLst/>
      </dgm:spPr>
      <dgm:t>
        <a:bodyPr/>
        <a:lstStyle/>
        <a:p>
          <a:pPr>
            <a:buNone/>
          </a:pPr>
          <a:r>
            <a:rPr lang="en-US" b="1">
              <a:solidFill>
                <a:srgbClr val="000000"/>
              </a:solidFill>
              <a:latin typeface="Cambria" panose="02040503050406030204" pitchFamily="18" charset="0"/>
              <a:ea typeface="Cambria" panose="02040503050406030204" pitchFamily="18" charset="0"/>
              <a:cs typeface="+mn-cs"/>
            </a:rPr>
            <a:t>LẬP KẾ HOẠCH QUẢN LÝ RỦI RO MT - XH </a:t>
          </a:r>
          <a:endParaRPr lang="en-US" b="1" dirty="0">
            <a:solidFill>
              <a:srgbClr val="000000"/>
            </a:solidFill>
            <a:latin typeface="Cambria" panose="02040503050406030204" pitchFamily="18" charset="0"/>
            <a:ea typeface="Cambria" panose="02040503050406030204" pitchFamily="18" charset="0"/>
            <a:cs typeface="+mn-cs"/>
          </a:endParaRPr>
        </a:p>
      </dgm:t>
    </dgm:pt>
    <dgm:pt modelId="{7FA8D80B-EAF1-4043-841A-32AC7E1440D8}" type="par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D839CFF0-8031-420E-8BD1-52FBF1B9A31F}" type="sib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F39F0D8D-19D0-44A6-B151-D9F2E993E2C1}">
      <dgm:prSet phldrT="[Text]"/>
      <dgm:spPr>
        <a:xfrm>
          <a:off x="456548" y="3935073"/>
          <a:ext cx="10290480" cy="605604"/>
        </a:xfrm>
        <a:prstGeom prst="rect">
          <a:avLst/>
        </a:prstGeom>
        <a:noFill/>
        <a:ln w="25400" cap="flat" cmpd="sng" algn="ctr">
          <a:solidFill>
            <a:srgbClr val="10CF9B">
              <a:lumMod val="40000"/>
              <a:lumOff val="60000"/>
            </a:srgbClr>
          </a:solidFill>
          <a:prstDash val="solid"/>
        </a:ln>
        <a:effectLst/>
      </dgm:spPr>
      <dgm:t>
        <a:bodyPr/>
        <a:lstStyle/>
        <a:p>
          <a:pPr>
            <a:buNone/>
          </a:pPr>
          <a:r>
            <a:rPr lang="en-US" b="1">
              <a:solidFill>
                <a:srgbClr val="000000"/>
              </a:solidFill>
              <a:latin typeface="Cambria" panose="02040503050406030204" pitchFamily="18" charset="0"/>
              <a:ea typeface="Cambria" panose="02040503050406030204" pitchFamily="18" charset="0"/>
              <a:cs typeface="+mn-cs"/>
            </a:rPr>
            <a:t>BÀI TẬP THỰC HÀNH</a:t>
          </a:r>
          <a:endParaRPr lang="en-US" b="1" dirty="0">
            <a:solidFill>
              <a:srgbClr val="000000"/>
            </a:solidFill>
            <a:latin typeface="Cambria" panose="02040503050406030204" pitchFamily="18" charset="0"/>
            <a:ea typeface="Cambria" panose="02040503050406030204" pitchFamily="18" charset="0"/>
            <a:cs typeface="+mn-cs"/>
          </a:endParaRPr>
        </a:p>
      </dgm:t>
    </dgm:pt>
    <dgm:pt modelId="{99EC85B0-D401-4439-93F9-547B6F151C66}" type="parTrans" cxnId="{0919639F-BCCD-4C87-9048-F3B3EC69D0C7}">
      <dgm:prSet/>
      <dgm:spPr/>
      <dgm:t>
        <a:bodyPr/>
        <a:lstStyle/>
        <a:p>
          <a:endParaRPr lang="en-US"/>
        </a:p>
      </dgm:t>
    </dgm:pt>
    <dgm:pt modelId="{492161C3-9E27-4EC8-A41A-0326175D5AEE}" type="sibTrans" cxnId="{0919639F-BCCD-4C87-9048-F3B3EC69D0C7}">
      <dgm:prSet/>
      <dgm:spPr/>
      <dgm:t>
        <a:bodyPr/>
        <a:lstStyle/>
        <a:p>
          <a:endParaRPr lang="en-US"/>
        </a:p>
      </dgm:t>
    </dgm:pt>
    <dgm:pt modelId="{EE5FF3C5-B880-4F51-8EEE-0349D6FEDBE3}" type="pres">
      <dgm:prSet presAssocID="{53193B3F-C9E3-43DA-912F-8431F52F178A}" presName="Name0" presStyleCnt="0">
        <dgm:presLayoutVars>
          <dgm:chMax val="7"/>
          <dgm:chPref val="7"/>
          <dgm:dir/>
        </dgm:presLayoutVars>
      </dgm:prSet>
      <dgm:spPr/>
    </dgm:pt>
    <dgm:pt modelId="{C0A817EA-A288-4052-8621-FBA6AA7E7E3A}" type="pres">
      <dgm:prSet presAssocID="{53193B3F-C9E3-43DA-912F-8431F52F178A}" presName="Name1" presStyleCnt="0"/>
      <dgm:spPr/>
    </dgm:pt>
    <dgm:pt modelId="{BE3B7581-751F-437E-B144-CBB1DE5D1F9A}" type="pres">
      <dgm:prSet presAssocID="{53193B3F-C9E3-43DA-912F-8431F52F178A}" presName="cycle" presStyleCnt="0"/>
      <dgm:spPr/>
    </dgm:pt>
    <dgm:pt modelId="{961D5B36-14F1-481F-932E-D7EEC5CD8891}" type="pres">
      <dgm:prSet presAssocID="{53193B3F-C9E3-43DA-912F-8431F52F178A}" presName="srcNode" presStyleLbl="node1" presStyleIdx="0" presStyleCnt="5"/>
      <dgm:spPr/>
    </dgm:pt>
    <dgm:pt modelId="{C5E61970-2F50-4BD7-B02D-530CD77DF125}" type="pres">
      <dgm:prSet presAssocID="{53193B3F-C9E3-43DA-912F-8431F52F178A}" presName="conn" presStyleLbl="parChTrans1D2" presStyleIdx="0" presStyleCnt="1"/>
      <dgm:spPr/>
    </dgm:pt>
    <dgm:pt modelId="{7431BA99-0209-490C-9444-1BE33A42B59E}" type="pres">
      <dgm:prSet presAssocID="{53193B3F-C9E3-43DA-912F-8431F52F178A}" presName="extraNode" presStyleLbl="node1" presStyleIdx="0" presStyleCnt="5"/>
      <dgm:spPr/>
    </dgm:pt>
    <dgm:pt modelId="{15F3857A-42E3-499C-8797-FCEE58D94467}" type="pres">
      <dgm:prSet presAssocID="{53193B3F-C9E3-43DA-912F-8431F52F178A}" presName="dstNode" presStyleLbl="node1" presStyleIdx="0" presStyleCnt="5"/>
      <dgm:spPr/>
    </dgm:pt>
    <dgm:pt modelId="{9C17E404-3103-4E62-84E3-8C5348E3C726}" type="pres">
      <dgm:prSet presAssocID="{48707583-1D48-4870-B4C2-FFB3C9FCCBEE}" presName="text_1" presStyleLbl="node1" presStyleIdx="0" presStyleCnt="5">
        <dgm:presLayoutVars>
          <dgm:bulletEnabled val="1"/>
        </dgm:presLayoutVars>
      </dgm:prSet>
      <dgm:spPr/>
    </dgm:pt>
    <dgm:pt modelId="{389E93A5-7889-4BE5-9545-B49F48C5270A}" type="pres">
      <dgm:prSet presAssocID="{48707583-1D48-4870-B4C2-FFB3C9FCCBEE}" presName="accent_1" presStyleCnt="0"/>
      <dgm:spPr/>
    </dgm:pt>
    <dgm:pt modelId="{578FC8D0-477F-4BE3-B3BE-B2A32D5F963A}" type="pres">
      <dgm:prSet presAssocID="{48707583-1D48-4870-B4C2-FFB3C9FCCBEE}" presName="accentRepeatNode" presStyleLbl="solidFgAcc1" presStyleIdx="0" presStyleCnt="5"/>
      <dgm:spPr>
        <a:xfrm>
          <a:off x="78046" y="226907"/>
          <a:ext cx="757005" cy="757005"/>
        </a:xfrm>
        <a:prstGeom prst="ellipse">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pt>
    <dgm:pt modelId="{C97DAC18-C00C-43CC-AE03-0B916FBBE730}" type="pres">
      <dgm:prSet presAssocID="{9AAFB425-BE0E-4AEB-B7F5-7CFEAEA49C85}" presName="text_2" presStyleLbl="node1" presStyleIdx="1" presStyleCnt="5">
        <dgm:presLayoutVars>
          <dgm:bulletEnabled val="1"/>
        </dgm:presLayoutVars>
      </dgm:prSet>
      <dgm:spPr/>
    </dgm:pt>
    <dgm:pt modelId="{E1E83512-F776-400D-B484-B8B412A0F9F1}" type="pres">
      <dgm:prSet presAssocID="{9AAFB425-BE0E-4AEB-B7F5-7CFEAEA49C85}" presName="accent_2" presStyleCnt="0"/>
      <dgm:spPr/>
    </dgm:pt>
    <dgm:pt modelId="{F7D62367-0EE5-45F2-A6AC-C88F5FEE6BA8}" type="pres">
      <dgm:prSet presAssocID="{9AAFB425-BE0E-4AEB-B7F5-7CFEAEA49C85}" presName="accentRepeatNode" presStyleLbl="solidFgAcc1" presStyleIdx="1" presStyleCnt="5"/>
      <dgm:spPr>
        <a:xfrm>
          <a:off x="512004" y="1135024"/>
          <a:ext cx="757005" cy="757005"/>
        </a:xfrm>
        <a:prstGeom prst="ellipse">
          <a:avLst/>
        </a:prstGeom>
        <a:solidFill>
          <a:srgbClr val="FFFFFF">
            <a:hueOff val="0"/>
            <a:satOff val="0"/>
            <a:lumOff val="0"/>
            <a:alphaOff val="0"/>
          </a:srgbClr>
        </a:solidFill>
        <a:ln w="25400" cap="flat" cmpd="sng" algn="ctr">
          <a:solidFill>
            <a:srgbClr val="0F6FC6">
              <a:shade val="80000"/>
              <a:hueOff val="177389"/>
              <a:satOff val="-9961"/>
              <a:lumOff val="8590"/>
              <a:alphaOff val="0"/>
            </a:srgbClr>
          </a:solidFill>
          <a:prstDash val="solid"/>
        </a:ln>
        <a:effectLst/>
      </dgm:spPr>
    </dgm:pt>
    <dgm:pt modelId="{9198C0CC-EE4F-4B5B-A1D3-61191400DE36}" type="pres">
      <dgm:prSet presAssocID="{6A6EF0AC-E1D5-4D41-8FC4-2279FDDC9D0D}" presName="text_3" presStyleLbl="node1" presStyleIdx="2" presStyleCnt="5">
        <dgm:presLayoutVars>
          <dgm:bulletEnabled val="1"/>
        </dgm:presLayoutVars>
      </dgm:prSet>
      <dgm:spPr/>
    </dgm:pt>
    <dgm:pt modelId="{390F9CC4-95D9-4B93-B555-53DB955C490D}" type="pres">
      <dgm:prSet presAssocID="{6A6EF0AC-E1D5-4D41-8FC4-2279FDDC9D0D}" presName="accent_3" presStyleCnt="0"/>
      <dgm:spPr/>
    </dgm:pt>
    <dgm:pt modelId="{AADBD249-F9E3-426F-9862-33D89AA8618D}" type="pres">
      <dgm:prSet presAssocID="{6A6EF0AC-E1D5-4D41-8FC4-2279FDDC9D0D}" presName="accentRepeatNode" presStyleLbl="solidFgAcc1" presStyleIdx="2" presStyleCnt="5"/>
      <dgm:spPr>
        <a:xfrm>
          <a:off x="645194" y="2043140"/>
          <a:ext cx="757005" cy="757005"/>
        </a:xfrm>
        <a:prstGeom prst="ellipse">
          <a:avLst/>
        </a:prstGeom>
        <a:solidFill>
          <a:srgbClr val="FFFFFF">
            <a:hueOff val="0"/>
            <a:satOff val="0"/>
            <a:lumOff val="0"/>
            <a:alphaOff val="0"/>
          </a:srgbClr>
        </a:solidFill>
        <a:ln w="25400" cap="flat" cmpd="sng" algn="ctr">
          <a:solidFill>
            <a:srgbClr val="0F6FC6">
              <a:shade val="80000"/>
              <a:hueOff val="354778"/>
              <a:satOff val="-19922"/>
              <a:lumOff val="17181"/>
              <a:alphaOff val="0"/>
            </a:srgbClr>
          </a:solidFill>
          <a:prstDash val="solid"/>
        </a:ln>
        <a:effectLst/>
      </dgm:spPr>
    </dgm:pt>
    <dgm:pt modelId="{AEA6E4D5-63B1-4534-8639-A87326395367}" type="pres">
      <dgm:prSet presAssocID="{07555C46-1FB3-4B1F-9A4A-D48912D5F0A1}" presName="text_4" presStyleLbl="node1" presStyleIdx="3" presStyleCnt="5">
        <dgm:presLayoutVars>
          <dgm:bulletEnabled val="1"/>
        </dgm:presLayoutVars>
      </dgm:prSet>
      <dgm:spPr/>
    </dgm:pt>
    <dgm:pt modelId="{3D2F264B-E31F-4897-998F-665DD31C0D0F}" type="pres">
      <dgm:prSet presAssocID="{07555C46-1FB3-4B1F-9A4A-D48912D5F0A1}" presName="accent_4" presStyleCnt="0"/>
      <dgm:spPr/>
    </dgm:pt>
    <dgm:pt modelId="{C594183E-35BA-45AB-8896-168C33D60772}" type="pres">
      <dgm:prSet presAssocID="{07555C46-1FB3-4B1F-9A4A-D48912D5F0A1}" presName="accentRepeatNode" presStyleLbl="solidFgAcc1" presStyleIdx="3" presStyleCnt="5"/>
      <dgm:spPr>
        <a:xfrm>
          <a:off x="512004" y="2951256"/>
          <a:ext cx="757005" cy="757005"/>
        </a:xfrm>
        <a:prstGeom prst="ellipse">
          <a:avLst/>
        </a:prstGeom>
        <a:solidFill>
          <a:srgbClr val="FFFFFF">
            <a:hueOff val="0"/>
            <a:satOff val="0"/>
            <a:lumOff val="0"/>
            <a:alphaOff val="0"/>
          </a:srgbClr>
        </a:solidFill>
        <a:ln w="25400" cap="flat" cmpd="sng" algn="ctr">
          <a:solidFill>
            <a:srgbClr val="0F6FC6">
              <a:shade val="80000"/>
              <a:hueOff val="532167"/>
              <a:satOff val="-29883"/>
              <a:lumOff val="25771"/>
              <a:alphaOff val="0"/>
            </a:srgbClr>
          </a:solidFill>
          <a:prstDash val="solid"/>
        </a:ln>
        <a:effectLst/>
      </dgm:spPr>
    </dgm:pt>
    <dgm:pt modelId="{A512F5C2-4842-4A0A-8496-30CA362A5B3B}" type="pres">
      <dgm:prSet presAssocID="{F39F0D8D-19D0-44A6-B151-D9F2E993E2C1}" presName="text_5" presStyleLbl="node1" presStyleIdx="4" presStyleCnt="5">
        <dgm:presLayoutVars>
          <dgm:bulletEnabled val="1"/>
        </dgm:presLayoutVars>
      </dgm:prSet>
      <dgm:spPr/>
    </dgm:pt>
    <dgm:pt modelId="{83307BBE-E236-45B7-BCE1-F0141B4F520F}" type="pres">
      <dgm:prSet presAssocID="{F39F0D8D-19D0-44A6-B151-D9F2E993E2C1}" presName="accent_5" presStyleCnt="0"/>
      <dgm:spPr/>
    </dgm:pt>
    <dgm:pt modelId="{5D787EA0-F272-4D23-BD3B-9AF007075D88}" type="pres">
      <dgm:prSet presAssocID="{F39F0D8D-19D0-44A6-B151-D9F2E993E2C1}" presName="accentRepeatNode" presStyleLbl="solidFgAcc1" presStyleIdx="4" presStyleCnt="5"/>
      <dgm:spPr>
        <a:xfrm>
          <a:off x="78046" y="3859372"/>
          <a:ext cx="757005" cy="757005"/>
        </a:xfrm>
        <a:prstGeom prst="ellipse">
          <a:avLst/>
        </a:prstGeom>
        <a:solidFill>
          <a:srgbClr val="FFFFFF">
            <a:hueOff val="0"/>
            <a:satOff val="0"/>
            <a:lumOff val="0"/>
            <a:alphaOff val="0"/>
          </a:srgbClr>
        </a:solidFill>
        <a:ln w="25400" cap="flat" cmpd="sng" algn="ctr">
          <a:solidFill>
            <a:srgbClr val="0F6FC6">
              <a:shade val="80000"/>
              <a:hueOff val="709557"/>
              <a:satOff val="-39844"/>
              <a:lumOff val="34361"/>
              <a:alphaOff val="0"/>
            </a:srgbClr>
          </a:solidFill>
          <a:prstDash val="solid"/>
        </a:ln>
        <a:effectLst/>
      </dgm:spPr>
    </dgm:pt>
  </dgm:ptLst>
  <dgm:cxnLst>
    <dgm:cxn modelId="{3D484E12-CE01-4842-882C-20ECC8801931}" type="presOf" srcId="{6A6EF0AC-E1D5-4D41-8FC4-2279FDDC9D0D}" destId="{9198C0CC-EE4F-4B5B-A1D3-61191400DE36}" srcOrd="0" destOrd="0" presId="urn:microsoft.com/office/officeart/2008/layout/VerticalCurvedList"/>
    <dgm:cxn modelId="{5D229364-48FF-4C4C-995D-E4C85563058E}" type="presOf" srcId="{07555C46-1FB3-4B1F-9A4A-D48912D5F0A1}" destId="{AEA6E4D5-63B1-4534-8639-A87326395367}" srcOrd="0" destOrd="0" presId="urn:microsoft.com/office/officeart/2008/layout/VerticalCurvedList"/>
    <dgm:cxn modelId="{43EF4E6B-F933-42E2-89D3-67D66A5BCC16}" type="presOf" srcId="{A9194831-6EAE-45BD-B84C-DDAD8888963E}" destId="{C5E61970-2F50-4BD7-B02D-530CD77DF125}" srcOrd="0" destOrd="0" presId="urn:microsoft.com/office/officeart/2008/layout/VerticalCurvedList"/>
    <dgm:cxn modelId="{2E3A6779-9B9B-46E7-9EE5-412D37951275}" type="presOf" srcId="{F39F0D8D-19D0-44A6-B151-D9F2E993E2C1}" destId="{A512F5C2-4842-4A0A-8496-30CA362A5B3B}" srcOrd="0" destOrd="0" presId="urn:microsoft.com/office/officeart/2008/layout/VerticalCurvedList"/>
    <dgm:cxn modelId="{8995B489-9C85-4387-ACA2-ADD0FAAE382D}" type="presOf" srcId="{9AAFB425-BE0E-4AEB-B7F5-7CFEAEA49C85}" destId="{C97DAC18-C00C-43CC-AE03-0B916FBBE730}" srcOrd="0" destOrd="0" presId="urn:microsoft.com/office/officeart/2008/layout/VerticalCurvedList"/>
    <dgm:cxn modelId="{B83EB592-2F88-409E-9218-23374B50AF1A}" srcId="{53193B3F-C9E3-43DA-912F-8431F52F178A}" destId="{07555C46-1FB3-4B1F-9A4A-D48912D5F0A1}" srcOrd="3" destOrd="0" parTransId="{7FA8D80B-EAF1-4043-841A-32AC7E1440D8}" sibTransId="{D839CFF0-8031-420E-8BD1-52FBF1B9A31F}"/>
    <dgm:cxn modelId="{0919639F-BCCD-4C87-9048-F3B3EC69D0C7}" srcId="{53193B3F-C9E3-43DA-912F-8431F52F178A}" destId="{F39F0D8D-19D0-44A6-B151-D9F2E993E2C1}" srcOrd="4" destOrd="0" parTransId="{99EC85B0-D401-4439-93F9-547B6F151C66}" sibTransId="{492161C3-9E27-4EC8-A41A-0326175D5AEE}"/>
    <dgm:cxn modelId="{53D2B0B1-1FE6-41B7-B2B4-49905C59F3AD}" srcId="{53193B3F-C9E3-43DA-912F-8431F52F178A}" destId="{6A6EF0AC-E1D5-4D41-8FC4-2279FDDC9D0D}" srcOrd="2" destOrd="0" parTransId="{DBC45973-26D3-4A1A-A55C-4F6241103326}" sibTransId="{2461AA2D-E45F-469A-B099-8199D855016B}"/>
    <dgm:cxn modelId="{8DA250C5-C953-49CF-9BBB-4D1F3C06B837}" srcId="{53193B3F-C9E3-43DA-912F-8431F52F178A}" destId="{9AAFB425-BE0E-4AEB-B7F5-7CFEAEA49C85}" srcOrd="1" destOrd="0" parTransId="{23A1145C-7B52-4230-BAC8-DF1EE9D81B84}" sibTransId="{ABC81BC5-007B-47B8-8455-995758999561}"/>
    <dgm:cxn modelId="{AE005DC8-556B-41C9-8BEE-9739AD02C0FC}" type="presOf" srcId="{48707583-1D48-4870-B4C2-FFB3C9FCCBEE}" destId="{9C17E404-3103-4E62-84E3-8C5348E3C726}" srcOrd="0" destOrd="0" presId="urn:microsoft.com/office/officeart/2008/layout/VerticalCurvedList"/>
    <dgm:cxn modelId="{BD01BCDA-4E34-4C00-BF4E-AA91DBFDE827}" srcId="{53193B3F-C9E3-43DA-912F-8431F52F178A}" destId="{48707583-1D48-4870-B4C2-FFB3C9FCCBEE}" srcOrd="0" destOrd="0" parTransId="{45931D88-2E61-489F-9998-BB79D1AECE74}" sibTransId="{A9194831-6EAE-45BD-B84C-DDAD8888963E}"/>
    <dgm:cxn modelId="{FA8F32F7-A2D9-4714-B4CC-07D2CDF1A4FF}" type="presOf" srcId="{53193B3F-C9E3-43DA-912F-8431F52F178A}" destId="{EE5FF3C5-B880-4F51-8EEE-0349D6FEDBE3}" srcOrd="0" destOrd="0" presId="urn:microsoft.com/office/officeart/2008/layout/VerticalCurvedList"/>
    <dgm:cxn modelId="{F28332C2-E983-4D76-8AD9-E28F0A9FDF0C}" type="presParOf" srcId="{EE5FF3C5-B880-4F51-8EEE-0349D6FEDBE3}" destId="{C0A817EA-A288-4052-8621-FBA6AA7E7E3A}" srcOrd="0" destOrd="0" presId="urn:microsoft.com/office/officeart/2008/layout/VerticalCurvedList"/>
    <dgm:cxn modelId="{4EDD1400-C2EC-4738-9978-CD762987ABA1}" type="presParOf" srcId="{C0A817EA-A288-4052-8621-FBA6AA7E7E3A}" destId="{BE3B7581-751F-437E-B144-CBB1DE5D1F9A}" srcOrd="0" destOrd="0" presId="urn:microsoft.com/office/officeart/2008/layout/VerticalCurvedList"/>
    <dgm:cxn modelId="{3054948E-635E-4D16-B4F2-A12246F26A89}" type="presParOf" srcId="{BE3B7581-751F-437E-B144-CBB1DE5D1F9A}" destId="{961D5B36-14F1-481F-932E-D7EEC5CD8891}" srcOrd="0" destOrd="0" presId="urn:microsoft.com/office/officeart/2008/layout/VerticalCurvedList"/>
    <dgm:cxn modelId="{7B46C246-0B7D-41F1-93CA-35CB43B59AEF}" type="presParOf" srcId="{BE3B7581-751F-437E-B144-CBB1DE5D1F9A}" destId="{C5E61970-2F50-4BD7-B02D-530CD77DF125}" srcOrd="1" destOrd="0" presId="urn:microsoft.com/office/officeart/2008/layout/VerticalCurvedList"/>
    <dgm:cxn modelId="{3FCAF122-B94E-4BC1-A102-B6AC51C60838}" type="presParOf" srcId="{BE3B7581-751F-437E-B144-CBB1DE5D1F9A}" destId="{7431BA99-0209-490C-9444-1BE33A42B59E}" srcOrd="2" destOrd="0" presId="urn:microsoft.com/office/officeart/2008/layout/VerticalCurvedList"/>
    <dgm:cxn modelId="{DFB4310E-B0F0-4041-BECF-8FEB61F5C8D9}" type="presParOf" srcId="{BE3B7581-751F-437E-B144-CBB1DE5D1F9A}" destId="{15F3857A-42E3-499C-8797-FCEE58D94467}" srcOrd="3" destOrd="0" presId="urn:microsoft.com/office/officeart/2008/layout/VerticalCurvedList"/>
    <dgm:cxn modelId="{7E677379-35AF-4951-8D56-55F869131484}" type="presParOf" srcId="{C0A817EA-A288-4052-8621-FBA6AA7E7E3A}" destId="{9C17E404-3103-4E62-84E3-8C5348E3C726}" srcOrd="1" destOrd="0" presId="urn:microsoft.com/office/officeart/2008/layout/VerticalCurvedList"/>
    <dgm:cxn modelId="{DA29FFA3-5DA6-4D0A-8DC0-17E80F5CFC10}" type="presParOf" srcId="{C0A817EA-A288-4052-8621-FBA6AA7E7E3A}" destId="{389E93A5-7889-4BE5-9545-B49F48C5270A}" srcOrd="2" destOrd="0" presId="urn:microsoft.com/office/officeart/2008/layout/VerticalCurvedList"/>
    <dgm:cxn modelId="{9660CD68-BB5A-43C4-B50C-2284AEED5EEA}" type="presParOf" srcId="{389E93A5-7889-4BE5-9545-B49F48C5270A}" destId="{578FC8D0-477F-4BE3-B3BE-B2A32D5F963A}" srcOrd="0" destOrd="0" presId="urn:microsoft.com/office/officeart/2008/layout/VerticalCurvedList"/>
    <dgm:cxn modelId="{F55B590B-6951-48C2-9A88-65A4560C2078}" type="presParOf" srcId="{C0A817EA-A288-4052-8621-FBA6AA7E7E3A}" destId="{C97DAC18-C00C-43CC-AE03-0B916FBBE730}" srcOrd="3" destOrd="0" presId="urn:microsoft.com/office/officeart/2008/layout/VerticalCurvedList"/>
    <dgm:cxn modelId="{9A8E3AE7-2219-460C-85E0-DA46653C5635}" type="presParOf" srcId="{C0A817EA-A288-4052-8621-FBA6AA7E7E3A}" destId="{E1E83512-F776-400D-B484-B8B412A0F9F1}" srcOrd="4" destOrd="0" presId="urn:microsoft.com/office/officeart/2008/layout/VerticalCurvedList"/>
    <dgm:cxn modelId="{2E041D20-FEA8-4F64-88E5-84C2D49F5BD1}" type="presParOf" srcId="{E1E83512-F776-400D-B484-B8B412A0F9F1}" destId="{F7D62367-0EE5-45F2-A6AC-C88F5FEE6BA8}" srcOrd="0" destOrd="0" presId="urn:microsoft.com/office/officeart/2008/layout/VerticalCurvedList"/>
    <dgm:cxn modelId="{3443D67C-61ED-4AC2-956F-EB1C9D9061BA}" type="presParOf" srcId="{C0A817EA-A288-4052-8621-FBA6AA7E7E3A}" destId="{9198C0CC-EE4F-4B5B-A1D3-61191400DE36}" srcOrd="5" destOrd="0" presId="urn:microsoft.com/office/officeart/2008/layout/VerticalCurvedList"/>
    <dgm:cxn modelId="{5AAD1251-F637-426F-8915-FF6C26439CD8}" type="presParOf" srcId="{C0A817EA-A288-4052-8621-FBA6AA7E7E3A}" destId="{390F9CC4-95D9-4B93-B555-53DB955C490D}" srcOrd="6" destOrd="0" presId="urn:microsoft.com/office/officeart/2008/layout/VerticalCurvedList"/>
    <dgm:cxn modelId="{DB7F2DA5-E591-426B-BDBA-1F97F9E81D83}" type="presParOf" srcId="{390F9CC4-95D9-4B93-B555-53DB955C490D}" destId="{AADBD249-F9E3-426F-9862-33D89AA8618D}" srcOrd="0" destOrd="0" presId="urn:microsoft.com/office/officeart/2008/layout/VerticalCurvedList"/>
    <dgm:cxn modelId="{07B17C35-2FBE-4D59-A6EE-C61903010DDE}" type="presParOf" srcId="{C0A817EA-A288-4052-8621-FBA6AA7E7E3A}" destId="{AEA6E4D5-63B1-4534-8639-A87326395367}" srcOrd="7" destOrd="0" presId="urn:microsoft.com/office/officeart/2008/layout/VerticalCurvedList"/>
    <dgm:cxn modelId="{34B61EEA-1B0B-4791-800F-00B534BA066B}" type="presParOf" srcId="{C0A817EA-A288-4052-8621-FBA6AA7E7E3A}" destId="{3D2F264B-E31F-4897-998F-665DD31C0D0F}" srcOrd="8" destOrd="0" presId="urn:microsoft.com/office/officeart/2008/layout/VerticalCurvedList"/>
    <dgm:cxn modelId="{0E2D938D-978A-4015-BDA6-B45D19108061}" type="presParOf" srcId="{3D2F264B-E31F-4897-998F-665DD31C0D0F}" destId="{C594183E-35BA-45AB-8896-168C33D60772}" srcOrd="0" destOrd="0" presId="urn:microsoft.com/office/officeart/2008/layout/VerticalCurvedList"/>
    <dgm:cxn modelId="{3C8D22A8-F0EF-4713-A7C4-EB6CAA8FD471}" type="presParOf" srcId="{C0A817EA-A288-4052-8621-FBA6AA7E7E3A}" destId="{A512F5C2-4842-4A0A-8496-30CA362A5B3B}" srcOrd="9" destOrd="0" presId="urn:microsoft.com/office/officeart/2008/layout/VerticalCurvedList"/>
    <dgm:cxn modelId="{70BA9C9C-94EB-4234-A0B8-3A8214EE3EFC}" type="presParOf" srcId="{C0A817EA-A288-4052-8621-FBA6AA7E7E3A}" destId="{83307BBE-E236-45B7-BCE1-F0141B4F520F}" srcOrd="10" destOrd="0" presId="urn:microsoft.com/office/officeart/2008/layout/VerticalCurvedList"/>
    <dgm:cxn modelId="{2743A4B6-85C1-4889-BAE4-A1AC0C2192DA}" type="presParOf" srcId="{83307BBE-E236-45B7-BCE1-F0141B4F520F}" destId="{5D787EA0-F272-4D23-BD3B-9AF007075D88}"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F95F4A49-E75F-4D81-A7FE-6A692E94114C}">
      <dgm:prSet custT="1"/>
      <dgm:spPr>
        <a:xfrm>
          <a:off x="847680"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1. Giới thiệu</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0499414A-E8AA-4556-954F-A5FF62CC1EB9}" type="par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C6DD666-9D85-4388-B566-1CF5F03BB0B2}" type="sib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BDA3028-407B-4AEE-A13F-8AA84F1F750C}">
      <dgm:prSet custT="1"/>
      <dgm:spPr>
        <a:xfrm>
          <a:off x="4473169"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2. Mục tiêu</a:t>
          </a:r>
          <a:endParaRPr lang="en-US" sz="2200" b="1">
            <a:solidFill>
              <a:srgbClr val="17406D"/>
            </a:solidFill>
            <a:latin typeface="Cambria" panose="02040503050406030204" pitchFamily="18" charset="0"/>
            <a:ea typeface="Cambria" panose="02040503050406030204" pitchFamily="18" charset="0"/>
            <a:cs typeface="+mn-cs"/>
          </a:endParaRPr>
        </a:p>
      </dgm:t>
    </dgm:pt>
    <dgm:pt modelId="{586253CD-5C25-48B0-8D1D-120882E3C0BE}" type="par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570D4E4B-12D5-4AED-8BB0-A9F31F8E7CA7}" type="sib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484B776F-5418-4E31-965B-6A4C0D2FAECF}">
      <dgm:prSet custT="1"/>
      <dgm:spPr>
        <a:xfrm>
          <a:off x="8098658"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3. Phạm vi áp dụng</a:t>
          </a:r>
          <a:endParaRPr lang="en-US" sz="2200" b="1">
            <a:solidFill>
              <a:srgbClr val="17406D"/>
            </a:solidFill>
            <a:latin typeface="Cambria" panose="02040503050406030204" pitchFamily="18" charset="0"/>
            <a:ea typeface="Cambria" panose="02040503050406030204" pitchFamily="18" charset="0"/>
            <a:cs typeface="+mn-cs"/>
          </a:endParaRPr>
        </a:p>
      </dgm:t>
    </dgm:pt>
    <dgm:pt modelId="{CC4CC43F-5797-4120-99B8-B9872EC360B0}" type="parTrans" cxnId="{5C18BF86-745A-47B6-9859-991AF5A1FF65}">
      <dgm:prSet/>
      <dgm:spPr/>
      <dgm:t>
        <a:bodyPr/>
        <a:lstStyle/>
        <a:p>
          <a:endParaRPr lang="en-US"/>
        </a:p>
      </dgm:t>
    </dgm:pt>
    <dgm:pt modelId="{9B9D7EFF-76CB-4E05-84DE-719EC2CAEE7A}" type="sibTrans" cxnId="{5C18BF86-745A-47B6-9859-991AF5A1FF65}">
      <dgm:prSet/>
      <dgm:spPr/>
      <dgm:t>
        <a:bodyPr/>
        <a:lstStyle/>
        <a:p>
          <a:endParaRPr lang="en-US"/>
        </a:p>
      </dgm:t>
    </dgm:pt>
    <dgm:pt modelId="{4F2D4FBA-8E1E-44E4-B04F-089763DFA39B}" type="pres">
      <dgm:prSet presAssocID="{8BB40915-96C9-42D5-B78B-694FB6B44056}" presName="Name0" presStyleCnt="0">
        <dgm:presLayoutVars>
          <dgm:dir/>
          <dgm:resizeHandles val="exact"/>
        </dgm:presLayoutVars>
      </dgm:prSet>
      <dgm:spPr/>
    </dgm:pt>
    <dgm:pt modelId="{B8AC4F00-0ECD-4694-911D-25CF120C06CD}" type="pres">
      <dgm:prSet presAssocID="{F95F4A49-E75F-4D81-A7FE-6A692E94114C}" presName="composite" presStyleCnt="0"/>
      <dgm:spPr/>
    </dgm:pt>
    <dgm:pt modelId="{7C0360E1-9CF8-4A0D-818B-F43FBD870C6C}" type="pres">
      <dgm:prSet presAssocID="{F95F4A49-E75F-4D81-A7FE-6A692E94114C}" presName="bgChev" presStyleLbl="node1" presStyleIdx="0" presStyleCnt="3"/>
      <dgm:spPr>
        <a:xfrm>
          <a:off x="1263"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87E03C07-A1E8-4A10-BC10-2C1F37304B16}" type="pres">
      <dgm:prSet presAssocID="{F95F4A49-E75F-4D81-A7FE-6A692E94114C}" presName="txNode" presStyleLbl="fgAcc1" presStyleIdx="0" presStyleCnt="3">
        <dgm:presLayoutVars>
          <dgm:bulletEnabled val="1"/>
        </dgm:presLayoutVars>
      </dgm:prSet>
      <dgm:spPr/>
    </dgm:pt>
    <dgm:pt modelId="{52B1117D-8B5F-4664-8518-F71FB851292B}" type="pres">
      <dgm:prSet presAssocID="{2C6DD666-9D85-4388-B566-1CF5F03BB0B2}" presName="compositeSpace" presStyleCnt="0"/>
      <dgm:spPr/>
    </dgm:pt>
    <dgm:pt modelId="{6F6A3C9A-54E8-4DC8-9FD1-1498C3765023}" type="pres">
      <dgm:prSet presAssocID="{2BDA3028-407B-4AEE-A13F-8AA84F1F750C}" presName="composite" presStyleCnt="0"/>
      <dgm:spPr/>
    </dgm:pt>
    <dgm:pt modelId="{01E28DE3-D2A4-4D5B-8683-C82D6D71D370}" type="pres">
      <dgm:prSet presAssocID="{2BDA3028-407B-4AEE-A13F-8AA84F1F750C}" presName="bgChev" presStyleLbl="node1" presStyleIdx="1" presStyleCnt="3"/>
      <dgm:spPr>
        <a:xfrm>
          <a:off x="3626752"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554DF4F0-8FA2-48E4-8DCC-602384CB7D3A}" type="pres">
      <dgm:prSet presAssocID="{2BDA3028-407B-4AEE-A13F-8AA84F1F750C}" presName="txNode" presStyleLbl="fgAcc1" presStyleIdx="1" presStyleCnt="3">
        <dgm:presLayoutVars>
          <dgm:bulletEnabled val="1"/>
        </dgm:presLayoutVars>
      </dgm:prSet>
      <dgm:spPr/>
    </dgm:pt>
    <dgm:pt modelId="{0639D8FB-5F6F-48D5-9E22-CC8080E4227A}" type="pres">
      <dgm:prSet presAssocID="{570D4E4B-12D5-4AED-8BB0-A9F31F8E7CA7}" presName="compositeSpace" presStyleCnt="0"/>
      <dgm:spPr/>
    </dgm:pt>
    <dgm:pt modelId="{CB03C37A-21A4-42A3-B4D8-E561C9141661}" type="pres">
      <dgm:prSet presAssocID="{484B776F-5418-4E31-965B-6A4C0D2FAECF}" presName="composite" presStyleCnt="0"/>
      <dgm:spPr/>
    </dgm:pt>
    <dgm:pt modelId="{F45D3BAE-545D-45D5-8FC9-9724BE6A1EA9}" type="pres">
      <dgm:prSet presAssocID="{484B776F-5418-4E31-965B-6A4C0D2FAECF}" presName="bgChev" presStyleLbl="node1" presStyleIdx="2" presStyleCnt="3"/>
      <dgm:spPr>
        <a:xfrm>
          <a:off x="7252240"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68208D08-8EC5-4782-919C-BC430DFB6ACF}" type="pres">
      <dgm:prSet presAssocID="{484B776F-5418-4E31-965B-6A4C0D2FAECF}" presName="txNode" presStyleLbl="fgAcc1" presStyleIdx="2" presStyleCnt="3">
        <dgm:presLayoutVars>
          <dgm:bulletEnabled val="1"/>
        </dgm:presLayoutVars>
      </dgm:prSet>
      <dgm:spPr/>
    </dgm:pt>
  </dgm:ptLst>
  <dgm:cxnLst>
    <dgm:cxn modelId="{ED995424-89E3-421E-B7AA-110B0B5AF467}" srcId="{8BB40915-96C9-42D5-B78B-694FB6B44056}" destId="{F95F4A49-E75F-4D81-A7FE-6A692E94114C}" srcOrd="0" destOrd="0" parTransId="{0499414A-E8AA-4556-954F-A5FF62CC1EB9}" sibTransId="{2C6DD666-9D85-4388-B566-1CF5F03BB0B2}"/>
    <dgm:cxn modelId="{C074AC70-C119-45F4-8076-57E3DCC7E0AF}" srcId="{8BB40915-96C9-42D5-B78B-694FB6B44056}" destId="{2BDA3028-407B-4AEE-A13F-8AA84F1F750C}" srcOrd="1" destOrd="0" parTransId="{586253CD-5C25-48B0-8D1D-120882E3C0BE}" sibTransId="{570D4E4B-12D5-4AED-8BB0-A9F31F8E7CA7}"/>
    <dgm:cxn modelId="{264F8875-7392-464C-8F9D-F9EC78317ED0}" type="presOf" srcId="{8BB40915-96C9-42D5-B78B-694FB6B44056}" destId="{4F2D4FBA-8E1E-44E4-B04F-089763DFA39B}" srcOrd="0" destOrd="0" presId="urn:microsoft.com/office/officeart/2005/8/layout/chevronAccent+Icon"/>
    <dgm:cxn modelId="{5C18BF86-745A-47B6-9859-991AF5A1FF65}" srcId="{8BB40915-96C9-42D5-B78B-694FB6B44056}" destId="{484B776F-5418-4E31-965B-6A4C0D2FAECF}" srcOrd="2" destOrd="0" parTransId="{CC4CC43F-5797-4120-99B8-B9872EC360B0}" sibTransId="{9B9D7EFF-76CB-4E05-84DE-719EC2CAEE7A}"/>
    <dgm:cxn modelId="{53E0D8B4-6456-4000-88D3-330883BEDB21}" type="presOf" srcId="{F95F4A49-E75F-4D81-A7FE-6A692E94114C}" destId="{87E03C07-A1E8-4A10-BC10-2C1F37304B16}" srcOrd="0" destOrd="0" presId="urn:microsoft.com/office/officeart/2005/8/layout/chevronAccent+Icon"/>
    <dgm:cxn modelId="{B9C311C1-A0F8-4AE5-854E-B32B6281D094}" type="presOf" srcId="{484B776F-5418-4E31-965B-6A4C0D2FAECF}" destId="{68208D08-8EC5-4782-919C-BC430DFB6ACF}" srcOrd="0" destOrd="0" presId="urn:microsoft.com/office/officeart/2005/8/layout/chevronAccent+Icon"/>
    <dgm:cxn modelId="{27D41BF4-A352-4FAB-8727-D564575FAAB0}" type="presOf" srcId="{2BDA3028-407B-4AEE-A13F-8AA84F1F750C}" destId="{554DF4F0-8FA2-48E4-8DCC-602384CB7D3A}" srcOrd="0" destOrd="0" presId="urn:microsoft.com/office/officeart/2005/8/layout/chevronAccent+Icon"/>
    <dgm:cxn modelId="{9CA445D2-6C9F-41CF-91D2-4DFDBA595971}" type="presParOf" srcId="{4F2D4FBA-8E1E-44E4-B04F-089763DFA39B}" destId="{B8AC4F00-0ECD-4694-911D-25CF120C06CD}" srcOrd="0" destOrd="0" presId="urn:microsoft.com/office/officeart/2005/8/layout/chevronAccent+Icon"/>
    <dgm:cxn modelId="{CDDF5961-3DC6-42CE-90B1-49795C953327}" type="presParOf" srcId="{B8AC4F00-0ECD-4694-911D-25CF120C06CD}" destId="{7C0360E1-9CF8-4A0D-818B-F43FBD870C6C}" srcOrd="0" destOrd="0" presId="urn:microsoft.com/office/officeart/2005/8/layout/chevronAccent+Icon"/>
    <dgm:cxn modelId="{0972EE7D-0954-4D96-B489-1D1EC6A51CB0}" type="presParOf" srcId="{B8AC4F00-0ECD-4694-911D-25CF120C06CD}" destId="{87E03C07-A1E8-4A10-BC10-2C1F37304B16}" srcOrd="1" destOrd="0" presId="urn:microsoft.com/office/officeart/2005/8/layout/chevronAccent+Icon"/>
    <dgm:cxn modelId="{E131D579-D20A-4336-8AC3-ED5705DB2288}" type="presParOf" srcId="{4F2D4FBA-8E1E-44E4-B04F-089763DFA39B}" destId="{52B1117D-8B5F-4664-8518-F71FB851292B}" srcOrd="1" destOrd="0" presId="urn:microsoft.com/office/officeart/2005/8/layout/chevronAccent+Icon"/>
    <dgm:cxn modelId="{6A9321E9-BB56-4ED6-A358-71ECB7BA54FA}" type="presParOf" srcId="{4F2D4FBA-8E1E-44E4-B04F-089763DFA39B}" destId="{6F6A3C9A-54E8-4DC8-9FD1-1498C3765023}" srcOrd="2" destOrd="0" presId="urn:microsoft.com/office/officeart/2005/8/layout/chevronAccent+Icon"/>
    <dgm:cxn modelId="{E048AC5C-398C-4545-963D-61DEBC1AE90D}" type="presParOf" srcId="{6F6A3C9A-54E8-4DC8-9FD1-1498C3765023}" destId="{01E28DE3-D2A4-4D5B-8683-C82D6D71D370}" srcOrd="0" destOrd="0" presId="urn:microsoft.com/office/officeart/2005/8/layout/chevronAccent+Icon"/>
    <dgm:cxn modelId="{F7C5B457-57DF-4AC6-AE29-1864179E7222}" type="presParOf" srcId="{6F6A3C9A-54E8-4DC8-9FD1-1498C3765023}" destId="{554DF4F0-8FA2-48E4-8DCC-602384CB7D3A}" srcOrd="1" destOrd="0" presId="urn:microsoft.com/office/officeart/2005/8/layout/chevronAccent+Icon"/>
    <dgm:cxn modelId="{B9C3645C-D28A-4B9D-9783-2BD52E08EE64}" type="presParOf" srcId="{4F2D4FBA-8E1E-44E4-B04F-089763DFA39B}" destId="{0639D8FB-5F6F-48D5-9E22-CC8080E4227A}" srcOrd="3" destOrd="0" presId="urn:microsoft.com/office/officeart/2005/8/layout/chevronAccent+Icon"/>
    <dgm:cxn modelId="{54A041F0-9013-47E2-A7B5-BB4601A2B736}" type="presParOf" srcId="{4F2D4FBA-8E1E-44E4-B04F-089763DFA39B}" destId="{CB03C37A-21A4-42A3-B4D8-E561C9141661}" srcOrd="4" destOrd="0" presId="urn:microsoft.com/office/officeart/2005/8/layout/chevronAccent+Icon"/>
    <dgm:cxn modelId="{387A3343-591B-4AA9-AF13-FC2ECA039F23}" type="presParOf" srcId="{CB03C37A-21A4-42A3-B4D8-E561C9141661}" destId="{F45D3BAE-545D-45D5-8FC9-9724BE6A1EA9}" srcOrd="0" destOrd="0" presId="urn:microsoft.com/office/officeart/2005/8/layout/chevronAccent+Icon"/>
    <dgm:cxn modelId="{B5B9E9A2-23C5-4916-B457-F3624030D33F}" type="presParOf" srcId="{CB03C37A-21A4-42A3-B4D8-E561C9141661}" destId="{68208D08-8EC5-4782-919C-BC430DFB6ACF}"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A97FE2C-6227-4031-8EA0-832E8AAC0304}"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n-US"/>
        </a:p>
      </dgm:t>
    </dgm:pt>
    <dgm:pt modelId="{90C8350A-8943-4F43-B0C4-A69855C3F96F}">
      <dgm:prSet custT="1"/>
      <dgm:spPr>
        <a:xfrm>
          <a:off x="51" y="11854"/>
          <a:ext cx="4971111" cy="777600"/>
        </a:xfrm>
        <a:prstGeom prst="rect">
          <a:avLst/>
        </a:prstGeom>
        <a:solidFill>
          <a:srgbClr val="009DD9">
            <a:hueOff val="0"/>
            <a:satOff val="0"/>
            <a:lumOff val="0"/>
            <a:alphaOff val="0"/>
          </a:srgbClr>
        </a:solidFill>
        <a:ln w="25400" cap="flat" cmpd="sng" algn="ctr">
          <a:solidFill>
            <a:srgbClr val="009DD9">
              <a:hueOff val="0"/>
              <a:satOff val="0"/>
              <a:lumOff val="0"/>
              <a:alphaOff val="0"/>
            </a:srgbClr>
          </a:solidFill>
          <a:prstDash val="solid"/>
        </a:ln>
        <a:effectLst/>
      </dgm:spPr>
      <dgm:t>
        <a:bodyPr/>
        <a:lstStyle/>
        <a:p>
          <a:pPr>
            <a:buNone/>
          </a:pPr>
          <a:r>
            <a:rPr lang="en-US" sz="2500" b="1">
              <a:solidFill>
                <a:srgbClr val="FFFFFF"/>
              </a:solidFill>
              <a:latin typeface="Cambria" panose="02040503050406030204" pitchFamily="18" charset="0"/>
              <a:ea typeface="Cambria" panose="02040503050406030204" pitchFamily="18" charset="0"/>
              <a:cs typeface="+mn-cs"/>
            </a:rPr>
            <a:t>Tiết kiệm nguồn tài nguyên</a:t>
          </a:r>
        </a:p>
      </dgm:t>
    </dgm:pt>
    <dgm:pt modelId="{A7CECD67-EE30-4096-B124-F28068BF235B}" type="parTrans" cxnId="{C788AC0C-38B1-480C-B274-E50F7BF6DC2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C529B0E0-5CA6-4C0E-9D5A-5D433ACE4A0B}" type="sibTrans" cxnId="{C788AC0C-38B1-480C-B274-E50F7BF6DC2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8CA5D5CB-7A30-4FAA-AE31-1DD69EF9EC57}">
      <dgm:prSet custT="1"/>
      <dgm:spPr>
        <a:xfrm>
          <a:off x="5667118" y="11854"/>
          <a:ext cx="4971111" cy="777600"/>
        </a:xfrm>
        <a:prstGeom prst="rect">
          <a:avLst/>
        </a:prstGeom>
        <a:solidFill>
          <a:srgbClr val="009DD9">
            <a:hueOff val="-838123"/>
            <a:satOff val="-9658"/>
            <a:lumOff val="2159"/>
            <a:alphaOff val="0"/>
          </a:srgbClr>
        </a:solidFill>
        <a:ln w="25400" cap="flat" cmpd="sng" algn="ctr">
          <a:solidFill>
            <a:srgbClr val="009DD9">
              <a:hueOff val="-838123"/>
              <a:satOff val="-9658"/>
              <a:lumOff val="2159"/>
              <a:alphaOff val="0"/>
            </a:srgbClr>
          </a:solidFill>
          <a:prstDash val="solid"/>
        </a:ln>
        <a:effectLst/>
      </dgm:spPr>
      <dgm:t>
        <a:bodyPr/>
        <a:lstStyle/>
        <a:p>
          <a:pPr>
            <a:buNone/>
          </a:pPr>
          <a:r>
            <a:rPr lang="en-US" sz="2500" b="1">
              <a:solidFill>
                <a:srgbClr val="FFFFFF"/>
              </a:solidFill>
              <a:latin typeface="Cambria" panose="02040503050406030204" pitchFamily="18" charset="0"/>
              <a:ea typeface="Cambria" panose="02040503050406030204" pitchFamily="18" charset="0"/>
              <a:cs typeface="+mn-cs"/>
            </a:rPr>
            <a:t>Phòng ngừa ô nhiễm</a:t>
          </a:r>
        </a:p>
      </dgm:t>
    </dgm:pt>
    <dgm:pt modelId="{90A9842D-A4D6-4444-909E-5DA1B5DF7095}" type="parTrans" cxnId="{C5DE138D-E49C-49C1-A8FF-C26F9EE567D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2B09243B-927A-4581-9F1C-14198CB6A5CD}" type="sibTrans" cxnId="{C5DE138D-E49C-49C1-A8FF-C26F9EE567D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DBCCE92D-D215-41B1-8574-D81AA1B5814B}">
      <dgm:prSet custT="1"/>
      <dgm:spPr>
        <a:xfrm>
          <a:off x="51" y="789454"/>
          <a:ext cx="4971111" cy="3728910"/>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Tăng hiệu suất sử dụng năng lượng, nước, NVL &amp; nguồn lực</a:t>
          </a:r>
        </a:p>
      </dgm:t>
    </dgm:pt>
    <dgm:pt modelId="{9D75F05B-74BF-4EDE-AA6A-F3933B8B02EF}" type="parTrans" cxnId="{1253529E-FB6E-4DE0-B026-77703FC24230}">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055945E3-6E1F-4FE0-9A86-22AB8B40BC14}" type="sibTrans" cxnId="{1253529E-FB6E-4DE0-B026-77703FC24230}">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54DAC9C0-92E7-444E-A370-E4C6A216F96C}">
      <dgm:prSet custT="1"/>
      <dgm:spPr>
        <a:xfrm>
          <a:off x="5667118" y="789454"/>
          <a:ext cx="4971111" cy="3728910"/>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Phòng ngừa ô nhiễm:</a:t>
          </a:r>
        </a:p>
      </dgm:t>
    </dgm:pt>
    <dgm:pt modelId="{EF321691-454F-4344-ADFE-4BA948211CE7}" type="parTrans" cxnId="{15049F77-F7C9-4734-8535-00E9FCBFE937}">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C9F17A92-65CE-4E56-9A0F-3B331B35ADF8}" type="sibTrans" cxnId="{15049F77-F7C9-4734-8535-00E9FCBFE937}">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ECCCE541-5CC9-4F13-997D-7D5FB16C982A}">
      <dgm:prSet custT="1"/>
      <dgm:spPr>
        <a:xfrm>
          <a:off x="5667118" y="789454"/>
          <a:ext cx="4971111" cy="3728910"/>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solidFill>
              <a:latin typeface="Cambria" panose="02040503050406030204" pitchFamily="18" charset="0"/>
              <a:ea typeface="Cambria" panose="02040503050406030204" pitchFamily="18" charset="0"/>
              <a:cs typeface="+mn-cs"/>
            </a:rPr>
            <a:t>Quản lý vật liệu nguy hại</a:t>
          </a:r>
        </a:p>
      </dgm:t>
    </dgm:pt>
    <dgm:pt modelId="{510275F3-F834-4D91-9477-ECADB2EFB8D1}" type="parTrans" cxnId="{13A2A8C1-BFE0-442A-A063-CB8103EB5867}">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842F783F-C8C1-4F06-A9DB-8C2C55678840}" type="sibTrans" cxnId="{13A2A8C1-BFE0-442A-A063-CB8103EB5867}">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8ADD9488-F7AC-49E5-BA64-7BC254BC349A}">
      <dgm:prSet custT="1"/>
      <dgm:spPr>
        <a:xfrm>
          <a:off x="51" y="789454"/>
          <a:ext cx="4971111" cy="3728910"/>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Kết hợp sản xuất sạch hơn</a:t>
          </a:r>
        </a:p>
      </dgm:t>
    </dgm:pt>
    <dgm:pt modelId="{8114A79C-78E0-480E-8A0A-61FB8FAAD9BA}" type="parTrans" cxnId="{F8C65DD9-5521-4C8F-988B-12BAF052A1AE}">
      <dgm:prSet/>
      <dgm:spPr/>
      <dgm:t>
        <a:bodyPr/>
        <a:lstStyle/>
        <a:p>
          <a:endParaRPr lang="en-US"/>
        </a:p>
      </dgm:t>
    </dgm:pt>
    <dgm:pt modelId="{73C8971C-5675-4A90-A413-C36073D5695A}" type="sibTrans" cxnId="{F8C65DD9-5521-4C8F-988B-12BAF052A1AE}">
      <dgm:prSet/>
      <dgm:spPr/>
      <dgm:t>
        <a:bodyPr/>
        <a:lstStyle/>
        <a:p>
          <a:endParaRPr lang="en-US"/>
        </a:p>
      </dgm:t>
    </dgm:pt>
    <dgm:pt modelId="{630ED651-8423-4945-A2DB-BEAE5F5B91E5}">
      <dgm:prSet custT="1"/>
      <dgm:spPr>
        <a:xfrm>
          <a:off x="51" y="789454"/>
          <a:ext cx="4971111" cy="3728910"/>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Giảm phát thải KNK: dung NLTT ít carbon, nông nghiệp, khai thác, chăn nuôi bền vũng</a:t>
          </a:r>
        </a:p>
      </dgm:t>
    </dgm:pt>
    <dgm:pt modelId="{B8ECE1E5-FF8F-4660-AC32-048B74518C16}" type="parTrans" cxnId="{6F699EEE-BAE6-4B72-81C3-0A75C74E12DA}">
      <dgm:prSet/>
      <dgm:spPr/>
      <dgm:t>
        <a:bodyPr/>
        <a:lstStyle/>
        <a:p>
          <a:endParaRPr lang="en-US"/>
        </a:p>
      </dgm:t>
    </dgm:pt>
    <dgm:pt modelId="{C5E2C951-5437-4B3C-B386-00CAFB61FF23}" type="sibTrans" cxnId="{6F699EEE-BAE6-4B72-81C3-0A75C74E12DA}">
      <dgm:prSet/>
      <dgm:spPr/>
      <dgm:t>
        <a:bodyPr/>
        <a:lstStyle/>
        <a:p>
          <a:endParaRPr lang="en-US"/>
        </a:p>
      </dgm:t>
    </dgm:pt>
    <dgm:pt modelId="{FDD6B009-1DC4-494E-9CC1-3B01C55BFACA}">
      <dgm:prSet custT="1"/>
      <dgm:spPr>
        <a:xfrm>
          <a:off x="51" y="789454"/>
          <a:ext cx="4971111" cy="3728910"/>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Tránh hoặc giảm nước tiêu thụ, bảo tồn nước</a:t>
          </a:r>
        </a:p>
      </dgm:t>
    </dgm:pt>
    <dgm:pt modelId="{E896F529-1CD4-43DD-BDDF-FD5724AD5355}" type="parTrans" cxnId="{12AECC60-55EA-49F7-A93D-81C7A334F23F}">
      <dgm:prSet/>
      <dgm:spPr/>
      <dgm:t>
        <a:bodyPr/>
        <a:lstStyle/>
        <a:p>
          <a:endParaRPr lang="en-US"/>
        </a:p>
      </dgm:t>
    </dgm:pt>
    <dgm:pt modelId="{69B4A58C-319B-44D6-9C58-1366ABC90899}" type="sibTrans" cxnId="{12AECC60-55EA-49F7-A93D-81C7A334F23F}">
      <dgm:prSet/>
      <dgm:spPr/>
      <dgm:t>
        <a:bodyPr/>
        <a:lstStyle/>
        <a:p>
          <a:endParaRPr lang="en-US"/>
        </a:p>
      </dgm:t>
    </dgm:pt>
    <dgm:pt modelId="{7339CBF6-9407-4C14-A4D0-6B2E477DAE21}">
      <dgm:prSet custT="1"/>
      <dgm:spPr>
        <a:xfrm>
          <a:off x="5667118" y="789454"/>
          <a:ext cx="4971111" cy="3728910"/>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None/>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 Tránh/ giảm thiểu, kiểm soát chất thải ô nhiễm</a:t>
          </a:r>
        </a:p>
      </dgm:t>
    </dgm:pt>
    <dgm:pt modelId="{E321E12C-AA47-4C51-8334-686282E2F352}" type="parTrans" cxnId="{D756955D-51EF-4859-9A5F-DE4583D00329}">
      <dgm:prSet/>
      <dgm:spPr/>
      <dgm:t>
        <a:bodyPr/>
        <a:lstStyle/>
        <a:p>
          <a:endParaRPr lang="en-US"/>
        </a:p>
      </dgm:t>
    </dgm:pt>
    <dgm:pt modelId="{90816C96-BC1B-4D00-8DCE-FD6E2C7274CB}" type="sibTrans" cxnId="{D756955D-51EF-4859-9A5F-DE4583D00329}">
      <dgm:prSet/>
      <dgm:spPr/>
      <dgm:t>
        <a:bodyPr/>
        <a:lstStyle/>
        <a:p>
          <a:endParaRPr lang="en-US"/>
        </a:p>
      </dgm:t>
    </dgm:pt>
    <dgm:pt modelId="{E9A5C6B8-10DE-4709-80FD-C17AFA66FDAF}">
      <dgm:prSet custT="1"/>
      <dgm:spPr>
        <a:xfrm>
          <a:off x="5667118" y="789454"/>
          <a:ext cx="4971111" cy="3728910"/>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None/>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 Đánh giá hiện trạng môi trường, khả năng tự phục hồi, sử dụng đất tương lai</a:t>
          </a:r>
        </a:p>
      </dgm:t>
    </dgm:pt>
    <dgm:pt modelId="{6368167E-E759-4D97-A328-01A832F7A8A2}" type="parTrans" cxnId="{987BAA5E-1118-4A30-A704-CBCFCE64A940}">
      <dgm:prSet/>
      <dgm:spPr/>
      <dgm:t>
        <a:bodyPr/>
        <a:lstStyle/>
        <a:p>
          <a:endParaRPr lang="en-US"/>
        </a:p>
      </dgm:t>
    </dgm:pt>
    <dgm:pt modelId="{2C511D99-35C4-4675-98C8-1A45B1D1C167}" type="sibTrans" cxnId="{987BAA5E-1118-4A30-A704-CBCFCE64A940}">
      <dgm:prSet/>
      <dgm:spPr/>
      <dgm:t>
        <a:bodyPr/>
        <a:lstStyle/>
        <a:p>
          <a:endParaRPr lang="en-US"/>
        </a:p>
      </dgm:t>
    </dgm:pt>
    <dgm:pt modelId="{543C8779-53D0-4DA9-B574-2C8E83068B66}">
      <dgm:prSet custT="1"/>
      <dgm:spPr>
        <a:xfrm>
          <a:off x="5667118" y="789454"/>
          <a:ext cx="4971111" cy="3728910"/>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Chất thải: tránh phát sinh chất thải </a:t>
          </a: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giảm thiểu  phục hồi, tái sử dụng  xử lý, tiêu hủy than thiện môi trường</a:t>
          </a: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p>
      </dgm:t>
    </dgm:pt>
    <dgm:pt modelId="{E69F6C84-9618-40F2-A373-C147A3EE39A4}" type="parTrans" cxnId="{0EE20385-00C6-486C-A927-C66B692B2916}">
      <dgm:prSet/>
      <dgm:spPr/>
      <dgm:t>
        <a:bodyPr/>
        <a:lstStyle/>
        <a:p>
          <a:endParaRPr lang="en-US"/>
        </a:p>
      </dgm:t>
    </dgm:pt>
    <dgm:pt modelId="{E1BCAF0B-C995-47BC-B50C-F099E2F0D0C1}" type="sibTrans" cxnId="{0EE20385-00C6-486C-A927-C66B692B2916}">
      <dgm:prSet/>
      <dgm:spPr/>
      <dgm:t>
        <a:bodyPr/>
        <a:lstStyle/>
        <a:p>
          <a:endParaRPr lang="en-US"/>
        </a:p>
      </dgm:t>
    </dgm:pt>
    <dgm:pt modelId="{59133645-85BF-4BD6-BD72-27C52290BF87}">
      <dgm:prSet custT="1"/>
      <dgm:spPr>
        <a:xfrm>
          <a:off x="5667118" y="789454"/>
          <a:ext cx="4971111" cy="3728910"/>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solidFill>
              <a:latin typeface="Cambria" panose="02040503050406030204" pitchFamily="18" charset="0"/>
              <a:ea typeface="Cambria" panose="02040503050406030204" pitchFamily="18" charset="0"/>
              <a:cs typeface="+mn-cs"/>
            </a:rPr>
            <a:t>Quản lý &amp; sử dụng thuốc trừ sâu: quản lý dịch hại tổng hợp &amp; sinh vật truyền bệnh tổng hợp</a:t>
          </a:r>
        </a:p>
      </dgm:t>
    </dgm:pt>
    <dgm:pt modelId="{8A3539A3-75D1-478E-947C-AFABA3D4F42E}" type="parTrans" cxnId="{46700973-6EF5-4BC8-A943-CCF2BA130659}">
      <dgm:prSet/>
      <dgm:spPr/>
      <dgm:t>
        <a:bodyPr/>
        <a:lstStyle/>
        <a:p>
          <a:endParaRPr lang="en-US"/>
        </a:p>
      </dgm:t>
    </dgm:pt>
    <dgm:pt modelId="{20EC53DA-3A68-4940-9832-893001F3FC15}" type="sibTrans" cxnId="{46700973-6EF5-4BC8-A943-CCF2BA130659}">
      <dgm:prSet/>
      <dgm:spPr/>
      <dgm:t>
        <a:bodyPr/>
        <a:lstStyle/>
        <a:p>
          <a:endParaRPr lang="en-US"/>
        </a:p>
      </dgm:t>
    </dgm:pt>
    <dgm:pt modelId="{2B97C203-7FF9-4691-A639-1E2921DA5286}" type="pres">
      <dgm:prSet presAssocID="{0A97FE2C-6227-4031-8EA0-832E8AAC0304}" presName="Name0" presStyleCnt="0">
        <dgm:presLayoutVars>
          <dgm:dir/>
          <dgm:animLvl val="lvl"/>
          <dgm:resizeHandles val="exact"/>
        </dgm:presLayoutVars>
      </dgm:prSet>
      <dgm:spPr/>
    </dgm:pt>
    <dgm:pt modelId="{D2ED2FAF-0C4F-4B68-88E0-67B16D2FD4FB}" type="pres">
      <dgm:prSet presAssocID="{90C8350A-8943-4F43-B0C4-A69855C3F96F}" presName="composite" presStyleCnt="0"/>
      <dgm:spPr/>
    </dgm:pt>
    <dgm:pt modelId="{91E4CFDD-629F-4BA0-A30D-06720D561233}" type="pres">
      <dgm:prSet presAssocID="{90C8350A-8943-4F43-B0C4-A69855C3F96F}" presName="parTx" presStyleLbl="alignNode1" presStyleIdx="0" presStyleCnt="2">
        <dgm:presLayoutVars>
          <dgm:chMax val="0"/>
          <dgm:chPref val="0"/>
          <dgm:bulletEnabled val="1"/>
        </dgm:presLayoutVars>
      </dgm:prSet>
      <dgm:spPr/>
    </dgm:pt>
    <dgm:pt modelId="{1B41CBE9-944F-468A-90DE-0F5112804798}" type="pres">
      <dgm:prSet presAssocID="{90C8350A-8943-4F43-B0C4-A69855C3F96F}" presName="desTx" presStyleLbl="alignAccFollowNode1" presStyleIdx="0" presStyleCnt="2">
        <dgm:presLayoutVars>
          <dgm:bulletEnabled val="1"/>
        </dgm:presLayoutVars>
      </dgm:prSet>
      <dgm:spPr/>
    </dgm:pt>
    <dgm:pt modelId="{715D1861-BA14-4528-8969-413AB438BF5D}" type="pres">
      <dgm:prSet presAssocID="{C529B0E0-5CA6-4C0E-9D5A-5D433ACE4A0B}" presName="space" presStyleCnt="0"/>
      <dgm:spPr/>
    </dgm:pt>
    <dgm:pt modelId="{33F941A3-A9AC-4680-9B5A-8C8CA28B7379}" type="pres">
      <dgm:prSet presAssocID="{8CA5D5CB-7A30-4FAA-AE31-1DD69EF9EC57}" presName="composite" presStyleCnt="0"/>
      <dgm:spPr/>
    </dgm:pt>
    <dgm:pt modelId="{187B919F-24D3-467B-878C-DF033B897BB1}" type="pres">
      <dgm:prSet presAssocID="{8CA5D5CB-7A30-4FAA-AE31-1DD69EF9EC57}" presName="parTx" presStyleLbl="alignNode1" presStyleIdx="1" presStyleCnt="2">
        <dgm:presLayoutVars>
          <dgm:chMax val="0"/>
          <dgm:chPref val="0"/>
          <dgm:bulletEnabled val="1"/>
        </dgm:presLayoutVars>
      </dgm:prSet>
      <dgm:spPr/>
    </dgm:pt>
    <dgm:pt modelId="{955B4FEA-EF82-4AD0-AC1D-208FB4A5E334}" type="pres">
      <dgm:prSet presAssocID="{8CA5D5CB-7A30-4FAA-AE31-1DD69EF9EC57}" presName="desTx" presStyleLbl="alignAccFollowNode1" presStyleIdx="1" presStyleCnt="2">
        <dgm:presLayoutVars>
          <dgm:bulletEnabled val="1"/>
        </dgm:presLayoutVars>
      </dgm:prSet>
      <dgm:spPr/>
    </dgm:pt>
  </dgm:ptLst>
  <dgm:cxnLst>
    <dgm:cxn modelId="{47EF9405-0E7D-45CF-A881-203A795529F1}" type="presOf" srcId="{E9A5C6B8-10DE-4709-80FD-C17AFA66FDAF}" destId="{955B4FEA-EF82-4AD0-AC1D-208FB4A5E334}" srcOrd="0" destOrd="2" presId="urn:microsoft.com/office/officeart/2005/8/layout/hList1"/>
    <dgm:cxn modelId="{BE8E9D05-8E52-449E-8B8F-988E1389F032}" type="presOf" srcId="{8CA5D5CB-7A30-4FAA-AE31-1DD69EF9EC57}" destId="{187B919F-24D3-467B-878C-DF033B897BB1}" srcOrd="0" destOrd="0" presId="urn:microsoft.com/office/officeart/2005/8/layout/hList1"/>
    <dgm:cxn modelId="{C788AC0C-38B1-480C-B274-E50F7BF6DC21}" srcId="{0A97FE2C-6227-4031-8EA0-832E8AAC0304}" destId="{90C8350A-8943-4F43-B0C4-A69855C3F96F}" srcOrd="0" destOrd="0" parTransId="{A7CECD67-EE30-4096-B124-F28068BF235B}" sibTransId="{C529B0E0-5CA6-4C0E-9D5A-5D433ACE4A0B}"/>
    <dgm:cxn modelId="{EFA46F21-DC7E-48F7-89C2-6CF0E421B3AC}" type="presOf" srcId="{8ADD9488-F7AC-49E5-BA64-7BC254BC349A}" destId="{1B41CBE9-944F-468A-90DE-0F5112804798}" srcOrd="0" destOrd="1" presId="urn:microsoft.com/office/officeart/2005/8/layout/hList1"/>
    <dgm:cxn modelId="{A9538323-840B-40B2-9948-B4C19173FE5B}" type="presOf" srcId="{59133645-85BF-4BD6-BD72-27C52290BF87}" destId="{955B4FEA-EF82-4AD0-AC1D-208FB4A5E334}" srcOrd="0" destOrd="5" presId="urn:microsoft.com/office/officeart/2005/8/layout/hList1"/>
    <dgm:cxn modelId="{BC8C6C33-F5FE-47E9-A569-3C2FA7FAC5CC}" type="presOf" srcId="{0A97FE2C-6227-4031-8EA0-832E8AAC0304}" destId="{2B97C203-7FF9-4691-A639-1E2921DA5286}" srcOrd="0" destOrd="0" presId="urn:microsoft.com/office/officeart/2005/8/layout/hList1"/>
    <dgm:cxn modelId="{D756955D-51EF-4859-9A5F-DE4583D00329}" srcId="{8CA5D5CB-7A30-4FAA-AE31-1DD69EF9EC57}" destId="{7339CBF6-9407-4C14-A4D0-6B2E477DAE21}" srcOrd="1" destOrd="0" parTransId="{E321E12C-AA47-4C51-8334-686282E2F352}" sibTransId="{90816C96-BC1B-4D00-8DCE-FD6E2C7274CB}"/>
    <dgm:cxn modelId="{26694D5E-736E-4A50-898E-199512455F3D}" type="presOf" srcId="{54DAC9C0-92E7-444E-A370-E4C6A216F96C}" destId="{955B4FEA-EF82-4AD0-AC1D-208FB4A5E334}" srcOrd="0" destOrd="0" presId="urn:microsoft.com/office/officeart/2005/8/layout/hList1"/>
    <dgm:cxn modelId="{987BAA5E-1118-4A30-A704-CBCFCE64A940}" srcId="{8CA5D5CB-7A30-4FAA-AE31-1DD69EF9EC57}" destId="{E9A5C6B8-10DE-4709-80FD-C17AFA66FDAF}" srcOrd="2" destOrd="0" parTransId="{6368167E-E759-4D97-A328-01A832F7A8A2}" sibTransId="{2C511D99-35C4-4675-98C8-1A45B1D1C167}"/>
    <dgm:cxn modelId="{12AECC60-55EA-49F7-A93D-81C7A334F23F}" srcId="{90C8350A-8943-4F43-B0C4-A69855C3F96F}" destId="{FDD6B009-1DC4-494E-9CC1-3B01C55BFACA}" srcOrd="3" destOrd="0" parTransId="{E896F529-1CD4-43DD-BDDF-FD5724AD5355}" sibTransId="{69B4A58C-319B-44D6-9C58-1366ABC90899}"/>
    <dgm:cxn modelId="{46079C4B-3ED7-47F8-9173-4A1EF68CB242}" type="presOf" srcId="{543C8779-53D0-4DA9-B574-2C8E83068B66}" destId="{955B4FEA-EF82-4AD0-AC1D-208FB4A5E334}" srcOrd="0" destOrd="3" presId="urn:microsoft.com/office/officeart/2005/8/layout/hList1"/>
    <dgm:cxn modelId="{46700973-6EF5-4BC8-A943-CCF2BA130659}" srcId="{8CA5D5CB-7A30-4FAA-AE31-1DD69EF9EC57}" destId="{59133645-85BF-4BD6-BD72-27C52290BF87}" srcOrd="5" destOrd="0" parTransId="{8A3539A3-75D1-478E-947C-AFABA3D4F42E}" sibTransId="{20EC53DA-3A68-4940-9832-893001F3FC15}"/>
    <dgm:cxn modelId="{E9E1B176-49CE-4243-8818-95C398EBF4FB}" type="presOf" srcId="{630ED651-8423-4945-A2DB-BEAE5F5B91E5}" destId="{1B41CBE9-944F-468A-90DE-0F5112804798}" srcOrd="0" destOrd="2" presId="urn:microsoft.com/office/officeart/2005/8/layout/hList1"/>
    <dgm:cxn modelId="{A0737177-340B-47B5-8E35-4B060AE17A78}" type="presOf" srcId="{ECCCE541-5CC9-4F13-997D-7D5FB16C982A}" destId="{955B4FEA-EF82-4AD0-AC1D-208FB4A5E334}" srcOrd="0" destOrd="4" presId="urn:microsoft.com/office/officeart/2005/8/layout/hList1"/>
    <dgm:cxn modelId="{15049F77-F7C9-4734-8535-00E9FCBFE937}" srcId="{8CA5D5CB-7A30-4FAA-AE31-1DD69EF9EC57}" destId="{54DAC9C0-92E7-444E-A370-E4C6A216F96C}" srcOrd="0" destOrd="0" parTransId="{EF321691-454F-4344-ADFE-4BA948211CE7}" sibTransId="{C9F17A92-65CE-4E56-9A0F-3B331B35ADF8}"/>
    <dgm:cxn modelId="{0EE20385-00C6-486C-A927-C66B692B2916}" srcId="{8CA5D5CB-7A30-4FAA-AE31-1DD69EF9EC57}" destId="{543C8779-53D0-4DA9-B574-2C8E83068B66}" srcOrd="3" destOrd="0" parTransId="{E69F6C84-9618-40F2-A373-C147A3EE39A4}" sibTransId="{E1BCAF0B-C995-47BC-B50C-F099E2F0D0C1}"/>
    <dgm:cxn modelId="{C5DE138D-E49C-49C1-A8FF-C26F9EE567D1}" srcId="{0A97FE2C-6227-4031-8EA0-832E8AAC0304}" destId="{8CA5D5CB-7A30-4FAA-AE31-1DD69EF9EC57}" srcOrd="1" destOrd="0" parTransId="{90A9842D-A4D6-4444-909E-5DA1B5DF7095}" sibTransId="{2B09243B-927A-4581-9F1C-14198CB6A5CD}"/>
    <dgm:cxn modelId="{1253529E-FB6E-4DE0-B026-77703FC24230}" srcId="{90C8350A-8943-4F43-B0C4-A69855C3F96F}" destId="{DBCCE92D-D215-41B1-8574-D81AA1B5814B}" srcOrd="0" destOrd="0" parTransId="{9D75F05B-74BF-4EDE-AA6A-F3933B8B02EF}" sibTransId="{055945E3-6E1F-4FE0-9A86-22AB8B40BC14}"/>
    <dgm:cxn modelId="{2102D5BF-7851-4325-80F1-28D0FBA16AE6}" type="presOf" srcId="{DBCCE92D-D215-41B1-8574-D81AA1B5814B}" destId="{1B41CBE9-944F-468A-90DE-0F5112804798}" srcOrd="0" destOrd="0" presId="urn:microsoft.com/office/officeart/2005/8/layout/hList1"/>
    <dgm:cxn modelId="{13A2A8C1-BFE0-442A-A063-CB8103EB5867}" srcId="{8CA5D5CB-7A30-4FAA-AE31-1DD69EF9EC57}" destId="{ECCCE541-5CC9-4F13-997D-7D5FB16C982A}" srcOrd="4" destOrd="0" parTransId="{510275F3-F834-4D91-9477-ECADB2EFB8D1}" sibTransId="{842F783F-C8C1-4F06-A9DB-8C2C55678840}"/>
    <dgm:cxn modelId="{79C1E5C8-6BD4-455C-A613-5970106A2D74}" type="presOf" srcId="{7339CBF6-9407-4C14-A4D0-6B2E477DAE21}" destId="{955B4FEA-EF82-4AD0-AC1D-208FB4A5E334}" srcOrd="0" destOrd="1" presId="urn:microsoft.com/office/officeart/2005/8/layout/hList1"/>
    <dgm:cxn modelId="{F8C65DD9-5521-4C8F-988B-12BAF052A1AE}" srcId="{90C8350A-8943-4F43-B0C4-A69855C3F96F}" destId="{8ADD9488-F7AC-49E5-BA64-7BC254BC349A}" srcOrd="1" destOrd="0" parTransId="{8114A79C-78E0-480E-8A0A-61FB8FAAD9BA}" sibTransId="{73C8971C-5675-4A90-A413-C36073D5695A}"/>
    <dgm:cxn modelId="{C640ADD9-15D2-49A8-B7E9-027FB6E7F0E5}" type="presOf" srcId="{FDD6B009-1DC4-494E-9CC1-3B01C55BFACA}" destId="{1B41CBE9-944F-468A-90DE-0F5112804798}" srcOrd="0" destOrd="3" presId="urn:microsoft.com/office/officeart/2005/8/layout/hList1"/>
    <dgm:cxn modelId="{6F699EEE-BAE6-4B72-81C3-0A75C74E12DA}" srcId="{90C8350A-8943-4F43-B0C4-A69855C3F96F}" destId="{630ED651-8423-4945-A2DB-BEAE5F5B91E5}" srcOrd="2" destOrd="0" parTransId="{B8ECE1E5-FF8F-4660-AC32-048B74518C16}" sibTransId="{C5E2C951-5437-4B3C-B386-00CAFB61FF23}"/>
    <dgm:cxn modelId="{3D0F84F9-29F1-4924-B633-0E6DD66B2060}" type="presOf" srcId="{90C8350A-8943-4F43-B0C4-A69855C3F96F}" destId="{91E4CFDD-629F-4BA0-A30D-06720D561233}" srcOrd="0" destOrd="0" presId="urn:microsoft.com/office/officeart/2005/8/layout/hList1"/>
    <dgm:cxn modelId="{B1683319-AF32-4CF0-931C-2E7D2902C0D3}" type="presParOf" srcId="{2B97C203-7FF9-4691-A639-1E2921DA5286}" destId="{D2ED2FAF-0C4F-4B68-88E0-67B16D2FD4FB}" srcOrd="0" destOrd="0" presId="urn:microsoft.com/office/officeart/2005/8/layout/hList1"/>
    <dgm:cxn modelId="{0325C1CD-2D7E-4B81-B041-1BBDD5D672FF}" type="presParOf" srcId="{D2ED2FAF-0C4F-4B68-88E0-67B16D2FD4FB}" destId="{91E4CFDD-629F-4BA0-A30D-06720D561233}" srcOrd="0" destOrd="0" presId="urn:microsoft.com/office/officeart/2005/8/layout/hList1"/>
    <dgm:cxn modelId="{4D0C3B04-8ED2-43B9-9985-3051416981C2}" type="presParOf" srcId="{D2ED2FAF-0C4F-4B68-88E0-67B16D2FD4FB}" destId="{1B41CBE9-944F-468A-90DE-0F5112804798}" srcOrd="1" destOrd="0" presId="urn:microsoft.com/office/officeart/2005/8/layout/hList1"/>
    <dgm:cxn modelId="{0586D695-D0EE-43EA-B18C-A71CE9A589ED}" type="presParOf" srcId="{2B97C203-7FF9-4691-A639-1E2921DA5286}" destId="{715D1861-BA14-4528-8969-413AB438BF5D}" srcOrd="1" destOrd="0" presId="urn:microsoft.com/office/officeart/2005/8/layout/hList1"/>
    <dgm:cxn modelId="{59B325B9-0092-4EFA-9AF3-F6735BC521A5}" type="presParOf" srcId="{2B97C203-7FF9-4691-A639-1E2921DA5286}" destId="{33F941A3-A9AC-4680-9B5A-8C8CA28B7379}" srcOrd="2" destOrd="0" presId="urn:microsoft.com/office/officeart/2005/8/layout/hList1"/>
    <dgm:cxn modelId="{EF942E22-AE67-41CD-BF79-116DAA836A85}" type="presParOf" srcId="{33F941A3-A9AC-4680-9B5A-8C8CA28B7379}" destId="{187B919F-24D3-467B-878C-DF033B897BB1}" srcOrd="0" destOrd="0" presId="urn:microsoft.com/office/officeart/2005/8/layout/hList1"/>
    <dgm:cxn modelId="{C142144D-ADD4-4C15-98D6-6F69EBA581D2}" type="presParOf" srcId="{33F941A3-A9AC-4680-9B5A-8C8CA28B7379}" destId="{955B4FEA-EF82-4AD0-AC1D-208FB4A5E334}"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F95F4A49-E75F-4D81-A7FE-6A692E94114C}">
      <dgm:prSet custT="1"/>
      <dgm:spPr>
        <a:xfrm>
          <a:off x="847680"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1. Giới thiệu</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0499414A-E8AA-4556-954F-A5FF62CC1EB9}" type="par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C6DD666-9D85-4388-B566-1CF5F03BB0B2}" type="sib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BDA3028-407B-4AEE-A13F-8AA84F1F750C}">
      <dgm:prSet custT="1"/>
      <dgm:spPr>
        <a:xfrm>
          <a:off x="4473169"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2. Mục tiêu</a:t>
          </a:r>
          <a:endParaRPr lang="en-US" sz="2200" b="1">
            <a:solidFill>
              <a:srgbClr val="17406D"/>
            </a:solidFill>
            <a:latin typeface="Cambria" panose="02040503050406030204" pitchFamily="18" charset="0"/>
            <a:ea typeface="Cambria" panose="02040503050406030204" pitchFamily="18" charset="0"/>
            <a:cs typeface="+mn-cs"/>
          </a:endParaRPr>
        </a:p>
      </dgm:t>
    </dgm:pt>
    <dgm:pt modelId="{586253CD-5C25-48B0-8D1D-120882E3C0BE}" type="par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570D4E4B-12D5-4AED-8BB0-A9F31F8E7CA7}" type="sib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484B776F-5418-4E31-965B-6A4C0D2FAECF}">
      <dgm:prSet custT="1"/>
      <dgm:spPr>
        <a:xfrm>
          <a:off x="8098658"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3. Phạm vi áp dụng</a:t>
          </a:r>
          <a:endParaRPr lang="en-US" sz="2200" b="1">
            <a:solidFill>
              <a:srgbClr val="17406D"/>
            </a:solidFill>
            <a:latin typeface="Cambria" panose="02040503050406030204" pitchFamily="18" charset="0"/>
            <a:ea typeface="Cambria" panose="02040503050406030204" pitchFamily="18" charset="0"/>
            <a:cs typeface="+mn-cs"/>
          </a:endParaRPr>
        </a:p>
      </dgm:t>
    </dgm:pt>
    <dgm:pt modelId="{CC4CC43F-5797-4120-99B8-B9872EC360B0}" type="parTrans" cxnId="{5C18BF86-745A-47B6-9859-991AF5A1FF65}">
      <dgm:prSet/>
      <dgm:spPr/>
      <dgm:t>
        <a:bodyPr/>
        <a:lstStyle/>
        <a:p>
          <a:endParaRPr lang="en-US"/>
        </a:p>
      </dgm:t>
    </dgm:pt>
    <dgm:pt modelId="{9B9D7EFF-76CB-4E05-84DE-719EC2CAEE7A}" type="sibTrans" cxnId="{5C18BF86-745A-47B6-9859-991AF5A1FF65}">
      <dgm:prSet/>
      <dgm:spPr/>
      <dgm:t>
        <a:bodyPr/>
        <a:lstStyle/>
        <a:p>
          <a:endParaRPr lang="en-US"/>
        </a:p>
      </dgm:t>
    </dgm:pt>
    <dgm:pt modelId="{4F2D4FBA-8E1E-44E4-B04F-089763DFA39B}" type="pres">
      <dgm:prSet presAssocID="{8BB40915-96C9-42D5-B78B-694FB6B44056}" presName="Name0" presStyleCnt="0">
        <dgm:presLayoutVars>
          <dgm:dir/>
          <dgm:resizeHandles val="exact"/>
        </dgm:presLayoutVars>
      </dgm:prSet>
      <dgm:spPr/>
    </dgm:pt>
    <dgm:pt modelId="{B8AC4F00-0ECD-4694-911D-25CF120C06CD}" type="pres">
      <dgm:prSet presAssocID="{F95F4A49-E75F-4D81-A7FE-6A692E94114C}" presName="composite" presStyleCnt="0"/>
      <dgm:spPr/>
    </dgm:pt>
    <dgm:pt modelId="{7C0360E1-9CF8-4A0D-818B-F43FBD870C6C}" type="pres">
      <dgm:prSet presAssocID="{F95F4A49-E75F-4D81-A7FE-6A692E94114C}" presName="bgChev" presStyleLbl="node1" presStyleIdx="0" presStyleCnt="3"/>
      <dgm:spPr>
        <a:xfrm>
          <a:off x="1263"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87E03C07-A1E8-4A10-BC10-2C1F37304B16}" type="pres">
      <dgm:prSet presAssocID="{F95F4A49-E75F-4D81-A7FE-6A692E94114C}" presName="txNode" presStyleLbl="fgAcc1" presStyleIdx="0" presStyleCnt="3">
        <dgm:presLayoutVars>
          <dgm:bulletEnabled val="1"/>
        </dgm:presLayoutVars>
      </dgm:prSet>
      <dgm:spPr/>
    </dgm:pt>
    <dgm:pt modelId="{52B1117D-8B5F-4664-8518-F71FB851292B}" type="pres">
      <dgm:prSet presAssocID="{2C6DD666-9D85-4388-B566-1CF5F03BB0B2}" presName="compositeSpace" presStyleCnt="0"/>
      <dgm:spPr/>
    </dgm:pt>
    <dgm:pt modelId="{6F6A3C9A-54E8-4DC8-9FD1-1498C3765023}" type="pres">
      <dgm:prSet presAssocID="{2BDA3028-407B-4AEE-A13F-8AA84F1F750C}" presName="composite" presStyleCnt="0"/>
      <dgm:spPr/>
    </dgm:pt>
    <dgm:pt modelId="{01E28DE3-D2A4-4D5B-8683-C82D6D71D370}" type="pres">
      <dgm:prSet presAssocID="{2BDA3028-407B-4AEE-A13F-8AA84F1F750C}" presName="bgChev" presStyleLbl="node1" presStyleIdx="1" presStyleCnt="3"/>
      <dgm:spPr>
        <a:xfrm>
          <a:off x="3626752"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554DF4F0-8FA2-48E4-8DCC-602384CB7D3A}" type="pres">
      <dgm:prSet presAssocID="{2BDA3028-407B-4AEE-A13F-8AA84F1F750C}" presName="txNode" presStyleLbl="fgAcc1" presStyleIdx="1" presStyleCnt="3">
        <dgm:presLayoutVars>
          <dgm:bulletEnabled val="1"/>
        </dgm:presLayoutVars>
      </dgm:prSet>
      <dgm:spPr/>
    </dgm:pt>
    <dgm:pt modelId="{0639D8FB-5F6F-48D5-9E22-CC8080E4227A}" type="pres">
      <dgm:prSet presAssocID="{570D4E4B-12D5-4AED-8BB0-A9F31F8E7CA7}" presName="compositeSpace" presStyleCnt="0"/>
      <dgm:spPr/>
    </dgm:pt>
    <dgm:pt modelId="{CB03C37A-21A4-42A3-B4D8-E561C9141661}" type="pres">
      <dgm:prSet presAssocID="{484B776F-5418-4E31-965B-6A4C0D2FAECF}" presName="composite" presStyleCnt="0"/>
      <dgm:spPr/>
    </dgm:pt>
    <dgm:pt modelId="{F45D3BAE-545D-45D5-8FC9-9724BE6A1EA9}" type="pres">
      <dgm:prSet presAssocID="{484B776F-5418-4E31-965B-6A4C0D2FAECF}" presName="bgChev" presStyleLbl="node1" presStyleIdx="2" presStyleCnt="3"/>
      <dgm:spPr>
        <a:xfrm>
          <a:off x="7252240"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68208D08-8EC5-4782-919C-BC430DFB6ACF}" type="pres">
      <dgm:prSet presAssocID="{484B776F-5418-4E31-965B-6A4C0D2FAECF}" presName="txNode" presStyleLbl="fgAcc1" presStyleIdx="2" presStyleCnt="3">
        <dgm:presLayoutVars>
          <dgm:bulletEnabled val="1"/>
        </dgm:presLayoutVars>
      </dgm:prSet>
      <dgm:spPr/>
    </dgm:pt>
  </dgm:ptLst>
  <dgm:cxnLst>
    <dgm:cxn modelId="{ED995424-89E3-421E-B7AA-110B0B5AF467}" srcId="{8BB40915-96C9-42D5-B78B-694FB6B44056}" destId="{F95F4A49-E75F-4D81-A7FE-6A692E94114C}" srcOrd="0" destOrd="0" parTransId="{0499414A-E8AA-4556-954F-A5FF62CC1EB9}" sibTransId="{2C6DD666-9D85-4388-B566-1CF5F03BB0B2}"/>
    <dgm:cxn modelId="{C074AC70-C119-45F4-8076-57E3DCC7E0AF}" srcId="{8BB40915-96C9-42D5-B78B-694FB6B44056}" destId="{2BDA3028-407B-4AEE-A13F-8AA84F1F750C}" srcOrd="1" destOrd="0" parTransId="{586253CD-5C25-48B0-8D1D-120882E3C0BE}" sibTransId="{570D4E4B-12D5-4AED-8BB0-A9F31F8E7CA7}"/>
    <dgm:cxn modelId="{264F8875-7392-464C-8F9D-F9EC78317ED0}" type="presOf" srcId="{8BB40915-96C9-42D5-B78B-694FB6B44056}" destId="{4F2D4FBA-8E1E-44E4-B04F-089763DFA39B}" srcOrd="0" destOrd="0" presId="urn:microsoft.com/office/officeart/2005/8/layout/chevronAccent+Icon"/>
    <dgm:cxn modelId="{5C18BF86-745A-47B6-9859-991AF5A1FF65}" srcId="{8BB40915-96C9-42D5-B78B-694FB6B44056}" destId="{484B776F-5418-4E31-965B-6A4C0D2FAECF}" srcOrd="2" destOrd="0" parTransId="{CC4CC43F-5797-4120-99B8-B9872EC360B0}" sibTransId="{9B9D7EFF-76CB-4E05-84DE-719EC2CAEE7A}"/>
    <dgm:cxn modelId="{53E0D8B4-6456-4000-88D3-330883BEDB21}" type="presOf" srcId="{F95F4A49-E75F-4D81-A7FE-6A692E94114C}" destId="{87E03C07-A1E8-4A10-BC10-2C1F37304B16}" srcOrd="0" destOrd="0" presId="urn:microsoft.com/office/officeart/2005/8/layout/chevronAccent+Icon"/>
    <dgm:cxn modelId="{B9C311C1-A0F8-4AE5-854E-B32B6281D094}" type="presOf" srcId="{484B776F-5418-4E31-965B-6A4C0D2FAECF}" destId="{68208D08-8EC5-4782-919C-BC430DFB6ACF}" srcOrd="0" destOrd="0" presId="urn:microsoft.com/office/officeart/2005/8/layout/chevronAccent+Icon"/>
    <dgm:cxn modelId="{27D41BF4-A352-4FAB-8727-D564575FAAB0}" type="presOf" srcId="{2BDA3028-407B-4AEE-A13F-8AA84F1F750C}" destId="{554DF4F0-8FA2-48E4-8DCC-602384CB7D3A}" srcOrd="0" destOrd="0" presId="urn:microsoft.com/office/officeart/2005/8/layout/chevronAccent+Icon"/>
    <dgm:cxn modelId="{9CA445D2-6C9F-41CF-91D2-4DFDBA595971}" type="presParOf" srcId="{4F2D4FBA-8E1E-44E4-B04F-089763DFA39B}" destId="{B8AC4F00-0ECD-4694-911D-25CF120C06CD}" srcOrd="0" destOrd="0" presId="urn:microsoft.com/office/officeart/2005/8/layout/chevronAccent+Icon"/>
    <dgm:cxn modelId="{CDDF5961-3DC6-42CE-90B1-49795C953327}" type="presParOf" srcId="{B8AC4F00-0ECD-4694-911D-25CF120C06CD}" destId="{7C0360E1-9CF8-4A0D-818B-F43FBD870C6C}" srcOrd="0" destOrd="0" presId="urn:microsoft.com/office/officeart/2005/8/layout/chevronAccent+Icon"/>
    <dgm:cxn modelId="{0972EE7D-0954-4D96-B489-1D1EC6A51CB0}" type="presParOf" srcId="{B8AC4F00-0ECD-4694-911D-25CF120C06CD}" destId="{87E03C07-A1E8-4A10-BC10-2C1F37304B16}" srcOrd="1" destOrd="0" presId="urn:microsoft.com/office/officeart/2005/8/layout/chevronAccent+Icon"/>
    <dgm:cxn modelId="{E131D579-D20A-4336-8AC3-ED5705DB2288}" type="presParOf" srcId="{4F2D4FBA-8E1E-44E4-B04F-089763DFA39B}" destId="{52B1117D-8B5F-4664-8518-F71FB851292B}" srcOrd="1" destOrd="0" presId="urn:microsoft.com/office/officeart/2005/8/layout/chevronAccent+Icon"/>
    <dgm:cxn modelId="{6A9321E9-BB56-4ED6-A358-71ECB7BA54FA}" type="presParOf" srcId="{4F2D4FBA-8E1E-44E4-B04F-089763DFA39B}" destId="{6F6A3C9A-54E8-4DC8-9FD1-1498C3765023}" srcOrd="2" destOrd="0" presId="urn:microsoft.com/office/officeart/2005/8/layout/chevronAccent+Icon"/>
    <dgm:cxn modelId="{E048AC5C-398C-4545-963D-61DEBC1AE90D}" type="presParOf" srcId="{6F6A3C9A-54E8-4DC8-9FD1-1498C3765023}" destId="{01E28DE3-D2A4-4D5B-8683-C82D6D71D370}" srcOrd="0" destOrd="0" presId="urn:microsoft.com/office/officeart/2005/8/layout/chevronAccent+Icon"/>
    <dgm:cxn modelId="{F7C5B457-57DF-4AC6-AE29-1864179E7222}" type="presParOf" srcId="{6F6A3C9A-54E8-4DC8-9FD1-1498C3765023}" destId="{554DF4F0-8FA2-48E4-8DCC-602384CB7D3A}" srcOrd="1" destOrd="0" presId="urn:microsoft.com/office/officeart/2005/8/layout/chevronAccent+Icon"/>
    <dgm:cxn modelId="{B9C3645C-D28A-4B9D-9783-2BD52E08EE64}" type="presParOf" srcId="{4F2D4FBA-8E1E-44E4-B04F-089763DFA39B}" destId="{0639D8FB-5F6F-48D5-9E22-CC8080E4227A}" srcOrd="3" destOrd="0" presId="urn:microsoft.com/office/officeart/2005/8/layout/chevronAccent+Icon"/>
    <dgm:cxn modelId="{54A041F0-9013-47E2-A7B5-BB4601A2B736}" type="presParOf" srcId="{4F2D4FBA-8E1E-44E4-B04F-089763DFA39B}" destId="{CB03C37A-21A4-42A3-B4D8-E561C9141661}" srcOrd="4" destOrd="0" presId="urn:microsoft.com/office/officeart/2005/8/layout/chevronAccent+Icon"/>
    <dgm:cxn modelId="{387A3343-591B-4AA9-AF13-FC2ECA039F23}" type="presParOf" srcId="{CB03C37A-21A4-42A3-B4D8-E561C9141661}" destId="{F45D3BAE-545D-45D5-8FC9-9724BE6A1EA9}" srcOrd="0" destOrd="0" presId="urn:microsoft.com/office/officeart/2005/8/layout/chevronAccent+Icon"/>
    <dgm:cxn modelId="{B5B9E9A2-23C5-4916-B457-F3624030D33F}" type="presParOf" srcId="{CB03C37A-21A4-42A3-B4D8-E561C9141661}" destId="{68208D08-8EC5-4782-919C-BC430DFB6ACF}"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F95F4A49-E75F-4D81-A7FE-6A692E94114C}">
      <dgm:prSet custT="1"/>
      <dgm:spPr>
        <a:xfrm>
          <a:off x="847680"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1. Giới thiệu</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0499414A-E8AA-4556-954F-A5FF62CC1EB9}" type="par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C6DD666-9D85-4388-B566-1CF5F03BB0B2}" type="sib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BDA3028-407B-4AEE-A13F-8AA84F1F750C}">
      <dgm:prSet custT="1"/>
      <dgm:spPr>
        <a:xfrm>
          <a:off x="4473169"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2. Mục tiêu</a:t>
          </a:r>
          <a:endParaRPr lang="en-US" sz="2200" b="1">
            <a:solidFill>
              <a:srgbClr val="17406D"/>
            </a:solidFill>
            <a:latin typeface="Cambria" panose="02040503050406030204" pitchFamily="18" charset="0"/>
            <a:ea typeface="Cambria" panose="02040503050406030204" pitchFamily="18" charset="0"/>
            <a:cs typeface="+mn-cs"/>
          </a:endParaRPr>
        </a:p>
      </dgm:t>
    </dgm:pt>
    <dgm:pt modelId="{586253CD-5C25-48B0-8D1D-120882E3C0BE}" type="par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570D4E4B-12D5-4AED-8BB0-A9F31F8E7CA7}" type="sib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484B776F-5418-4E31-965B-6A4C0D2FAECF}">
      <dgm:prSet custT="1"/>
      <dgm:spPr>
        <a:xfrm>
          <a:off x="8098658"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3. Phạm vi áp dụng</a:t>
          </a:r>
          <a:endParaRPr lang="en-US" sz="2200" b="1">
            <a:solidFill>
              <a:srgbClr val="17406D"/>
            </a:solidFill>
            <a:latin typeface="Cambria" panose="02040503050406030204" pitchFamily="18" charset="0"/>
            <a:ea typeface="Cambria" panose="02040503050406030204" pitchFamily="18" charset="0"/>
            <a:cs typeface="+mn-cs"/>
          </a:endParaRPr>
        </a:p>
      </dgm:t>
    </dgm:pt>
    <dgm:pt modelId="{CC4CC43F-5797-4120-99B8-B9872EC360B0}" type="parTrans" cxnId="{5C18BF86-745A-47B6-9859-991AF5A1FF65}">
      <dgm:prSet/>
      <dgm:spPr/>
      <dgm:t>
        <a:bodyPr/>
        <a:lstStyle/>
        <a:p>
          <a:endParaRPr lang="en-US"/>
        </a:p>
      </dgm:t>
    </dgm:pt>
    <dgm:pt modelId="{9B9D7EFF-76CB-4E05-84DE-719EC2CAEE7A}" type="sibTrans" cxnId="{5C18BF86-745A-47B6-9859-991AF5A1FF65}">
      <dgm:prSet/>
      <dgm:spPr/>
      <dgm:t>
        <a:bodyPr/>
        <a:lstStyle/>
        <a:p>
          <a:endParaRPr lang="en-US"/>
        </a:p>
      </dgm:t>
    </dgm:pt>
    <dgm:pt modelId="{4F2D4FBA-8E1E-44E4-B04F-089763DFA39B}" type="pres">
      <dgm:prSet presAssocID="{8BB40915-96C9-42D5-B78B-694FB6B44056}" presName="Name0" presStyleCnt="0">
        <dgm:presLayoutVars>
          <dgm:dir/>
          <dgm:resizeHandles val="exact"/>
        </dgm:presLayoutVars>
      </dgm:prSet>
      <dgm:spPr/>
    </dgm:pt>
    <dgm:pt modelId="{B8AC4F00-0ECD-4694-911D-25CF120C06CD}" type="pres">
      <dgm:prSet presAssocID="{F95F4A49-E75F-4D81-A7FE-6A692E94114C}" presName="composite" presStyleCnt="0"/>
      <dgm:spPr/>
    </dgm:pt>
    <dgm:pt modelId="{7C0360E1-9CF8-4A0D-818B-F43FBD870C6C}" type="pres">
      <dgm:prSet presAssocID="{F95F4A49-E75F-4D81-A7FE-6A692E94114C}" presName="bgChev" presStyleLbl="node1" presStyleIdx="0" presStyleCnt="3"/>
      <dgm:spPr>
        <a:xfrm>
          <a:off x="1263"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87E03C07-A1E8-4A10-BC10-2C1F37304B16}" type="pres">
      <dgm:prSet presAssocID="{F95F4A49-E75F-4D81-A7FE-6A692E94114C}" presName="txNode" presStyleLbl="fgAcc1" presStyleIdx="0" presStyleCnt="3">
        <dgm:presLayoutVars>
          <dgm:bulletEnabled val="1"/>
        </dgm:presLayoutVars>
      </dgm:prSet>
      <dgm:spPr/>
    </dgm:pt>
    <dgm:pt modelId="{52B1117D-8B5F-4664-8518-F71FB851292B}" type="pres">
      <dgm:prSet presAssocID="{2C6DD666-9D85-4388-B566-1CF5F03BB0B2}" presName="compositeSpace" presStyleCnt="0"/>
      <dgm:spPr/>
    </dgm:pt>
    <dgm:pt modelId="{6F6A3C9A-54E8-4DC8-9FD1-1498C3765023}" type="pres">
      <dgm:prSet presAssocID="{2BDA3028-407B-4AEE-A13F-8AA84F1F750C}" presName="composite" presStyleCnt="0"/>
      <dgm:spPr/>
    </dgm:pt>
    <dgm:pt modelId="{01E28DE3-D2A4-4D5B-8683-C82D6D71D370}" type="pres">
      <dgm:prSet presAssocID="{2BDA3028-407B-4AEE-A13F-8AA84F1F750C}" presName="bgChev" presStyleLbl="node1" presStyleIdx="1" presStyleCnt="3"/>
      <dgm:spPr>
        <a:xfrm>
          <a:off x="3626752"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554DF4F0-8FA2-48E4-8DCC-602384CB7D3A}" type="pres">
      <dgm:prSet presAssocID="{2BDA3028-407B-4AEE-A13F-8AA84F1F750C}" presName="txNode" presStyleLbl="fgAcc1" presStyleIdx="1" presStyleCnt="3">
        <dgm:presLayoutVars>
          <dgm:bulletEnabled val="1"/>
        </dgm:presLayoutVars>
      </dgm:prSet>
      <dgm:spPr/>
    </dgm:pt>
    <dgm:pt modelId="{0639D8FB-5F6F-48D5-9E22-CC8080E4227A}" type="pres">
      <dgm:prSet presAssocID="{570D4E4B-12D5-4AED-8BB0-A9F31F8E7CA7}" presName="compositeSpace" presStyleCnt="0"/>
      <dgm:spPr/>
    </dgm:pt>
    <dgm:pt modelId="{CB03C37A-21A4-42A3-B4D8-E561C9141661}" type="pres">
      <dgm:prSet presAssocID="{484B776F-5418-4E31-965B-6A4C0D2FAECF}" presName="composite" presStyleCnt="0"/>
      <dgm:spPr/>
    </dgm:pt>
    <dgm:pt modelId="{F45D3BAE-545D-45D5-8FC9-9724BE6A1EA9}" type="pres">
      <dgm:prSet presAssocID="{484B776F-5418-4E31-965B-6A4C0D2FAECF}" presName="bgChev" presStyleLbl="node1" presStyleIdx="2" presStyleCnt="3"/>
      <dgm:spPr>
        <a:xfrm>
          <a:off x="7252240"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68208D08-8EC5-4782-919C-BC430DFB6ACF}" type="pres">
      <dgm:prSet presAssocID="{484B776F-5418-4E31-965B-6A4C0D2FAECF}" presName="txNode" presStyleLbl="fgAcc1" presStyleIdx="2" presStyleCnt="3">
        <dgm:presLayoutVars>
          <dgm:bulletEnabled val="1"/>
        </dgm:presLayoutVars>
      </dgm:prSet>
      <dgm:spPr/>
    </dgm:pt>
  </dgm:ptLst>
  <dgm:cxnLst>
    <dgm:cxn modelId="{ED995424-89E3-421E-B7AA-110B0B5AF467}" srcId="{8BB40915-96C9-42D5-B78B-694FB6B44056}" destId="{F95F4A49-E75F-4D81-A7FE-6A692E94114C}" srcOrd="0" destOrd="0" parTransId="{0499414A-E8AA-4556-954F-A5FF62CC1EB9}" sibTransId="{2C6DD666-9D85-4388-B566-1CF5F03BB0B2}"/>
    <dgm:cxn modelId="{C074AC70-C119-45F4-8076-57E3DCC7E0AF}" srcId="{8BB40915-96C9-42D5-B78B-694FB6B44056}" destId="{2BDA3028-407B-4AEE-A13F-8AA84F1F750C}" srcOrd="1" destOrd="0" parTransId="{586253CD-5C25-48B0-8D1D-120882E3C0BE}" sibTransId="{570D4E4B-12D5-4AED-8BB0-A9F31F8E7CA7}"/>
    <dgm:cxn modelId="{264F8875-7392-464C-8F9D-F9EC78317ED0}" type="presOf" srcId="{8BB40915-96C9-42D5-B78B-694FB6B44056}" destId="{4F2D4FBA-8E1E-44E4-B04F-089763DFA39B}" srcOrd="0" destOrd="0" presId="urn:microsoft.com/office/officeart/2005/8/layout/chevronAccent+Icon"/>
    <dgm:cxn modelId="{5C18BF86-745A-47B6-9859-991AF5A1FF65}" srcId="{8BB40915-96C9-42D5-B78B-694FB6B44056}" destId="{484B776F-5418-4E31-965B-6A4C0D2FAECF}" srcOrd="2" destOrd="0" parTransId="{CC4CC43F-5797-4120-99B8-B9872EC360B0}" sibTransId="{9B9D7EFF-76CB-4E05-84DE-719EC2CAEE7A}"/>
    <dgm:cxn modelId="{53E0D8B4-6456-4000-88D3-330883BEDB21}" type="presOf" srcId="{F95F4A49-E75F-4D81-A7FE-6A692E94114C}" destId="{87E03C07-A1E8-4A10-BC10-2C1F37304B16}" srcOrd="0" destOrd="0" presId="urn:microsoft.com/office/officeart/2005/8/layout/chevronAccent+Icon"/>
    <dgm:cxn modelId="{B9C311C1-A0F8-4AE5-854E-B32B6281D094}" type="presOf" srcId="{484B776F-5418-4E31-965B-6A4C0D2FAECF}" destId="{68208D08-8EC5-4782-919C-BC430DFB6ACF}" srcOrd="0" destOrd="0" presId="urn:microsoft.com/office/officeart/2005/8/layout/chevronAccent+Icon"/>
    <dgm:cxn modelId="{27D41BF4-A352-4FAB-8727-D564575FAAB0}" type="presOf" srcId="{2BDA3028-407B-4AEE-A13F-8AA84F1F750C}" destId="{554DF4F0-8FA2-48E4-8DCC-602384CB7D3A}" srcOrd="0" destOrd="0" presId="urn:microsoft.com/office/officeart/2005/8/layout/chevronAccent+Icon"/>
    <dgm:cxn modelId="{9CA445D2-6C9F-41CF-91D2-4DFDBA595971}" type="presParOf" srcId="{4F2D4FBA-8E1E-44E4-B04F-089763DFA39B}" destId="{B8AC4F00-0ECD-4694-911D-25CF120C06CD}" srcOrd="0" destOrd="0" presId="urn:microsoft.com/office/officeart/2005/8/layout/chevronAccent+Icon"/>
    <dgm:cxn modelId="{CDDF5961-3DC6-42CE-90B1-49795C953327}" type="presParOf" srcId="{B8AC4F00-0ECD-4694-911D-25CF120C06CD}" destId="{7C0360E1-9CF8-4A0D-818B-F43FBD870C6C}" srcOrd="0" destOrd="0" presId="urn:microsoft.com/office/officeart/2005/8/layout/chevronAccent+Icon"/>
    <dgm:cxn modelId="{0972EE7D-0954-4D96-B489-1D1EC6A51CB0}" type="presParOf" srcId="{B8AC4F00-0ECD-4694-911D-25CF120C06CD}" destId="{87E03C07-A1E8-4A10-BC10-2C1F37304B16}" srcOrd="1" destOrd="0" presId="urn:microsoft.com/office/officeart/2005/8/layout/chevronAccent+Icon"/>
    <dgm:cxn modelId="{E131D579-D20A-4336-8AC3-ED5705DB2288}" type="presParOf" srcId="{4F2D4FBA-8E1E-44E4-B04F-089763DFA39B}" destId="{52B1117D-8B5F-4664-8518-F71FB851292B}" srcOrd="1" destOrd="0" presId="urn:microsoft.com/office/officeart/2005/8/layout/chevronAccent+Icon"/>
    <dgm:cxn modelId="{6A9321E9-BB56-4ED6-A358-71ECB7BA54FA}" type="presParOf" srcId="{4F2D4FBA-8E1E-44E4-B04F-089763DFA39B}" destId="{6F6A3C9A-54E8-4DC8-9FD1-1498C3765023}" srcOrd="2" destOrd="0" presId="urn:microsoft.com/office/officeart/2005/8/layout/chevronAccent+Icon"/>
    <dgm:cxn modelId="{E048AC5C-398C-4545-963D-61DEBC1AE90D}" type="presParOf" srcId="{6F6A3C9A-54E8-4DC8-9FD1-1498C3765023}" destId="{01E28DE3-D2A4-4D5B-8683-C82D6D71D370}" srcOrd="0" destOrd="0" presId="urn:microsoft.com/office/officeart/2005/8/layout/chevronAccent+Icon"/>
    <dgm:cxn modelId="{F7C5B457-57DF-4AC6-AE29-1864179E7222}" type="presParOf" srcId="{6F6A3C9A-54E8-4DC8-9FD1-1498C3765023}" destId="{554DF4F0-8FA2-48E4-8DCC-602384CB7D3A}" srcOrd="1" destOrd="0" presId="urn:microsoft.com/office/officeart/2005/8/layout/chevronAccent+Icon"/>
    <dgm:cxn modelId="{B9C3645C-D28A-4B9D-9783-2BD52E08EE64}" type="presParOf" srcId="{4F2D4FBA-8E1E-44E4-B04F-089763DFA39B}" destId="{0639D8FB-5F6F-48D5-9E22-CC8080E4227A}" srcOrd="3" destOrd="0" presId="urn:microsoft.com/office/officeart/2005/8/layout/chevronAccent+Icon"/>
    <dgm:cxn modelId="{54A041F0-9013-47E2-A7B5-BB4601A2B736}" type="presParOf" srcId="{4F2D4FBA-8E1E-44E4-B04F-089763DFA39B}" destId="{CB03C37A-21A4-42A3-B4D8-E561C9141661}" srcOrd="4" destOrd="0" presId="urn:microsoft.com/office/officeart/2005/8/layout/chevronAccent+Icon"/>
    <dgm:cxn modelId="{387A3343-591B-4AA9-AF13-FC2ECA039F23}" type="presParOf" srcId="{CB03C37A-21A4-42A3-B4D8-E561C9141661}" destId="{F45D3BAE-545D-45D5-8FC9-9724BE6A1EA9}" srcOrd="0" destOrd="0" presId="urn:microsoft.com/office/officeart/2005/8/layout/chevronAccent+Icon"/>
    <dgm:cxn modelId="{B5B9E9A2-23C5-4916-B457-F3624030D33F}" type="presParOf" srcId="{CB03C37A-21A4-42A3-B4D8-E561C9141661}" destId="{68208D08-8EC5-4782-919C-BC430DFB6ACF}"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E6FF8E4-1FB6-45DE-A1D3-852F4A2FFDA9}"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D9FEF0EF-A4E0-4930-92B5-830D54522086}">
      <dgm:prSet phldrT="[Text]" custT="1"/>
      <dgm:spPr/>
      <dgm:t>
        <a:bodyPr/>
        <a:lstStyle/>
        <a:p>
          <a:r>
            <a:rPr lang="en-US" sz="2000" b="0" dirty="0" err="1">
              <a:latin typeface="Cambria" panose="02040503050406030204" pitchFamily="18" charset="0"/>
              <a:ea typeface="Cambria" panose="02040503050406030204" pitchFamily="18" charset="0"/>
            </a:rPr>
            <a:t>Giảm</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thiểu</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khôi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phục</a:t>
          </a:r>
          <a:endParaRPr lang="en-US" sz="2000" b="0" dirty="0">
            <a:latin typeface="Cambria" panose="02040503050406030204" pitchFamily="18" charset="0"/>
            <a:ea typeface="Cambria" panose="02040503050406030204" pitchFamily="18" charset="0"/>
          </a:endParaRPr>
        </a:p>
      </dgm:t>
    </dgm:pt>
    <dgm:pt modelId="{89DF6AF2-8AE3-4F09-98E3-F7097DC1A09D}" type="parTrans" cxnId="{2835FA1B-0900-4075-81B4-4B8F1BDC7EC1}">
      <dgm:prSet/>
      <dgm:spPr/>
      <dgm:t>
        <a:bodyPr/>
        <a:lstStyle/>
        <a:p>
          <a:endParaRPr lang="en-US" b="0">
            <a:latin typeface="Cambria" panose="02040503050406030204" pitchFamily="18" charset="0"/>
            <a:ea typeface="Cambria" panose="02040503050406030204" pitchFamily="18" charset="0"/>
          </a:endParaRPr>
        </a:p>
      </dgm:t>
    </dgm:pt>
    <dgm:pt modelId="{39C9E559-D9BE-4557-94F8-B54730685741}" type="sibTrans" cxnId="{2835FA1B-0900-4075-81B4-4B8F1BDC7EC1}">
      <dgm:prSet/>
      <dgm:spPr/>
      <dgm:t>
        <a:bodyPr/>
        <a:lstStyle/>
        <a:p>
          <a:endParaRPr lang="en-US" b="0">
            <a:latin typeface="Cambria" panose="02040503050406030204" pitchFamily="18" charset="0"/>
            <a:ea typeface="Cambria" panose="02040503050406030204" pitchFamily="18" charset="0"/>
          </a:endParaRPr>
        </a:p>
      </dgm:t>
    </dgm:pt>
    <dgm:pt modelId="{BE3002D4-9652-4D1F-94E5-4C9D00E605C7}">
      <dgm:prSet phldrT="[Text]" custT="1"/>
      <dgm:spPr/>
      <dgm:t>
        <a:bodyPr/>
        <a:lstStyle/>
        <a:p>
          <a:r>
            <a:rPr lang="en-US" sz="2000" b="0">
              <a:latin typeface="Cambria" panose="02040503050406030204" pitchFamily="18" charset="0"/>
              <a:ea typeface="Cambria" panose="02040503050406030204" pitchFamily="18" charset="0"/>
            </a:rPr>
            <a:t>Chiến lược quản lý thích nghi</a:t>
          </a:r>
          <a:endParaRPr lang="en-US" sz="2000" b="0" dirty="0">
            <a:latin typeface="Cambria" panose="02040503050406030204" pitchFamily="18" charset="0"/>
            <a:ea typeface="Cambria" panose="02040503050406030204" pitchFamily="18" charset="0"/>
          </a:endParaRPr>
        </a:p>
      </dgm:t>
    </dgm:pt>
    <dgm:pt modelId="{A1C5C2A5-005B-4CBC-8504-298D5ABC1F87}" type="parTrans" cxnId="{83D7653C-1AF8-42E9-8FA8-B060E0A2A49B}">
      <dgm:prSet/>
      <dgm:spPr/>
      <dgm:t>
        <a:bodyPr/>
        <a:lstStyle/>
        <a:p>
          <a:endParaRPr lang="en-US" b="0">
            <a:latin typeface="Cambria" panose="02040503050406030204" pitchFamily="18" charset="0"/>
            <a:ea typeface="Cambria" panose="02040503050406030204" pitchFamily="18" charset="0"/>
          </a:endParaRPr>
        </a:p>
      </dgm:t>
    </dgm:pt>
    <dgm:pt modelId="{D9F752A6-04E0-4464-ADF8-0BB17C53FD3C}" type="sibTrans" cxnId="{83D7653C-1AF8-42E9-8FA8-B060E0A2A49B}">
      <dgm:prSet/>
      <dgm:spPr/>
      <dgm:t>
        <a:bodyPr/>
        <a:lstStyle/>
        <a:p>
          <a:endParaRPr lang="en-US" b="0">
            <a:latin typeface="Cambria" panose="02040503050406030204" pitchFamily="18" charset="0"/>
            <a:ea typeface="Cambria" panose="02040503050406030204" pitchFamily="18" charset="0"/>
          </a:endParaRPr>
        </a:p>
      </dgm:t>
    </dgm:pt>
    <dgm:pt modelId="{7CE1BC6D-622D-4C42-AE9D-88F2E8700175}">
      <dgm:prSet phldrT="[Text]" custT="1"/>
      <dgm:spPr/>
      <dgm:t>
        <a:bodyPr/>
        <a:lstStyle/>
        <a:p>
          <a:r>
            <a:rPr lang="en-US" sz="2000" b="0">
              <a:latin typeface="Cambria" panose="02040503050406030204" pitchFamily="18" charset="0"/>
              <a:ea typeface="Cambria" panose="02040503050406030204" pitchFamily="18" charset="0"/>
            </a:rPr>
            <a:t>Tránh tác động</a:t>
          </a:r>
          <a:endParaRPr lang="en-US" sz="2000" b="0" dirty="0">
            <a:latin typeface="Cambria" panose="02040503050406030204" pitchFamily="18" charset="0"/>
            <a:ea typeface="Cambria" panose="02040503050406030204" pitchFamily="18" charset="0"/>
          </a:endParaRPr>
        </a:p>
      </dgm:t>
    </dgm:pt>
    <dgm:pt modelId="{012E33B9-45C3-45D9-BA6A-C2E3BA8F6371}" type="parTrans" cxnId="{DCFBA71F-19B9-48D2-A10B-A3BAA6F1BC13}">
      <dgm:prSet/>
      <dgm:spPr/>
      <dgm:t>
        <a:bodyPr/>
        <a:lstStyle/>
        <a:p>
          <a:endParaRPr lang="en-US" b="0">
            <a:latin typeface="Cambria" panose="02040503050406030204" pitchFamily="18" charset="0"/>
            <a:ea typeface="Cambria" panose="02040503050406030204" pitchFamily="18" charset="0"/>
          </a:endParaRPr>
        </a:p>
      </dgm:t>
    </dgm:pt>
    <dgm:pt modelId="{6C4164A7-B5A0-4533-93B1-656D0D2E46D4}" type="sibTrans" cxnId="{DCFBA71F-19B9-48D2-A10B-A3BAA6F1BC13}">
      <dgm:prSet/>
      <dgm:spPr/>
      <dgm:t>
        <a:bodyPr/>
        <a:lstStyle/>
        <a:p>
          <a:endParaRPr lang="en-US" b="0">
            <a:latin typeface="Cambria" panose="02040503050406030204" pitchFamily="18" charset="0"/>
            <a:ea typeface="Cambria" panose="02040503050406030204" pitchFamily="18" charset="0"/>
          </a:endParaRPr>
        </a:p>
      </dgm:t>
    </dgm:pt>
    <dgm:pt modelId="{F60F477D-E790-4538-B69A-52303B690578}" type="pres">
      <dgm:prSet presAssocID="{DE6FF8E4-1FB6-45DE-A1D3-852F4A2FFDA9}" presName="cycle" presStyleCnt="0">
        <dgm:presLayoutVars>
          <dgm:dir/>
          <dgm:resizeHandles val="exact"/>
        </dgm:presLayoutVars>
      </dgm:prSet>
      <dgm:spPr/>
    </dgm:pt>
    <dgm:pt modelId="{1A0C5DE6-210C-422A-BAFB-B2D72FA727D2}" type="pres">
      <dgm:prSet presAssocID="{D9FEF0EF-A4E0-4930-92B5-830D54522086}" presName="dummy" presStyleCnt="0"/>
      <dgm:spPr/>
    </dgm:pt>
    <dgm:pt modelId="{5509ECD9-4031-442F-812E-F35173C68A02}" type="pres">
      <dgm:prSet presAssocID="{D9FEF0EF-A4E0-4930-92B5-830D54522086}" presName="node" presStyleLbl="revTx" presStyleIdx="0" presStyleCnt="3">
        <dgm:presLayoutVars>
          <dgm:bulletEnabled val="1"/>
        </dgm:presLayoutVars>
      </dgm:prSet>
      <dgm:spPr/>
    </dgm:pt>
    <dgm:pt modelId="{40405046-18DC-4710-B050-1EE502A6C1D7}" type="pres">
      <dgm:prSet presAssocID="{39C9E559-D9BE-4557-94F8-B54730685741}" presName="sibTrans" presStyleLbl="node1" presStyleIdx="0" presStyleCnt="3"/>
      <dgm:spPr/>
    </dgm:pt>
    <dgm:pt modelId="{13840DAB-34E9-4356-9030-ADB0E1428501}" type="pres">
      <dgm:prSet presAssocID="{BE3002D4-9652-4D1F-94E5-4C9D00E605C7}" presName="dummy" presStyleCnt="0"/>
      <dgm:spPr/>
    </dgm:pt>
    <dgm:pt modelId="{5E2AB8FB-C009-4B8C-9E09-74F08DEB9412}" type="pres">
      <dgm:prSet presAssocID="{BE3002D4-9652-4D1F-94E5-4C9D00E605C7}" presName="node" presStyleLbl="revTx" presStyleIdx="1" presStyleCnt="3">
        <dgm:presLayoutVars>
          <dgm:bulletEnabled val="1"/>
        </dgm:presLayoutVars>
      </dgm:prSet>
      <dgm:spPr/>
    </dgm:pt>
    <dgm:pt modelId="{9D2100A1-2AC2-4C0F-B55B-DDD09FF5D5E2}" type="pres">
      <dgm:prSet presAssocID="{D9F752A6-04E0-4464-ADF8-0BB17C53FD3C}" presName="sibTrans" presStyleLbl="node1" presStyleIdx="1" presStyleCnt="3"/>
      <dgm:spPr/>
    </dgm:pt>
    <dgm:pt modelId="{AE30079E-0B51-48C8-8397-17ED22FF5DE0}" type="pres">
      <dgm:prSet presAssocID="{7CE1BC6D-622D-4C42-AE9D-88F2E8700175}" presName="dummy" presStyleCnt="0"/>
      <dgm:spPr/>
    </dgm:pt>
    <dgm:pt modelId="{AF791557-9EC5-4E40-AC19-A64CF548A2B0}" type="pres">
      <dgm:prSet presAssocID="{7CE1BC6D-622D-4C42-AE9D-88F2E8700175}" presName="node" presStyleLbl="revTx" presStyleIdx="2" presStyleCnt="3">
        <dgm:presLayoutVars>
          <dgm:bulletEnabled val="1"/>
        </dgm:presLayoutVars>
      </dgm:prSet>
      <dgm:spPr/>
    </dgm:pt>
    <dgm:pt modelId="{4B0ED172-6186-40CD-9B8C-4DAD6EAF1A1D}" type="pres">
      <dgm:prSet presAssocID="{6C4164A7-B5A0-4533-93B1-656D0D2E46D4}" presName="sibTrans" presStyleLbl="node1" presStyleIdx="2" presStyleCnt="3"/>
      <dgm:spPr/>
    </dgm:pt>
  </dgm:ptLst>
  <dgm:cxnLst>
    <dgm:cxn modelId="{5E8C2605-B8E7-47B1-973F-91A7385FA95E}" type="presOf" srcId="{39C9E559-D9BE-4557-94F8-B54730685741}" destId="{40405046-18DC-4710-B050-1EE502A6C1D7}" srcOrd="0" destOrd="0" presId="urn:microsoft.com/office/officeart/2005/8/layout/cycle1"/>
    <dgm:cxn modelId="{5D9D860B-5363-4944-8E2D-A7F05F53DA90}" type="presOf" srcId="{D9F752A6-04E0-4464-ADF8-0BB17C53FD3C}" destId="{9D2100A1-2AC2-4C0F-B55B-DDD09FF5D5E2}" srcOrd="0" destOrd="0" presId="urn:microsoft.com/office/officeart/2005/8/layout/cycle1"/>
    <dgm:cxn modelId="{C8DA9811-CC7C-4F69-88C0-DD19C016A27D}" type="presOf" srcId="{6C4164A7-B5A0-4533-93B1-656D0D2E46D4}" destId="{4B0ED172-6186-40CD-9B8C-4DAD6EAF1A1D}" srcOrd="0" destOrd="0" presId="urn:microsoft.com/office/officeart/2005/8/layout/cycle1"/>
    <dgm:cxn modelId="{2835FA1B-0900-4075-81B4-4B8F1BDC7EC1}" srcId="{DE6FF8E4-1FB6-45DE-A1D3-852F4A2FFDA9}" destId="{D9FEF0EF-A4E0-4930-92B5-830D54522086}" srcOrd="0" destOrd="0" parTransId="{89DF6AF2-8AE3-4F09-98E3-F7097DC1A09D}" sibTransId="{39C9E559-D9BE-4557-94F8-B54730685741}"/>
    <dgm:cxn modelId="{31231C1C-D044-4D6B-BE00-205AC506FE1C}" type="presOf" srcId="{7CE1BC6D-622D-4C42-AE9D-88F2E8700175}" destId="{AF791557-9EC5-4E40-AC19-A64CF548A2B0}" srcOrd="0" destOrd="0" presId="urn:microsoft.com/office/officeart/2005/8/layout/cycle1"/>
    <dgm:cxn modelId="{DCFBA71F-19B9-48D2-A10B-A3BAA6F1BC13}" srcId="{DE6FF8E4-1FB6-45DE-A1D3-852F4A2FFDA9}" destId="{7CE1BC6D-622D-4C42-AE9D-88F2E8700175}" srcOrd="2" destOrd="0" parTransId="{012E33B9-45C3-45D9-BA6A-C2E3BA8F6371}" sibTransId="{6C4164A7-B5A0-4533-93B1-656D0D2E46D4}"/>
    <dgm:cxn modelId="{939A2833-6A1F-467D-BEF6-09B85B83E147}" type="presOf" srcId="{BE3002D4-9652-4D1F-94E5-4C9D00E605C7}" destId="{5E2AB8FB-C009-4B8C-9E09-74F08DEB9412}" srcOrd="0" destOrd="0" presId="urn:microsoft.com/office/officeart/2005/8/layout/cycle1"/>
    <dgm:cxn modelId="{83D7653C-1AF8-42E9-8FA8-B060E0A2A49B}" srcId="{DE6FF8E4-1FB6-45DE-A1D3-852F4A2FFDA9}" destId="{BE3002D4-9652-4D1F-94E5-4C9D00E605C7}" srcOrd="1" destOrd="0" parTransId="{A1C5C2A5-005B-4CBC-8504-298D5ABC1F87}" sibTransId="{D9F752A6-04E0-4464-ADF8-0BB17C53FD3C}"/>
    <dgm:cxn modelId="{2994CBB8-FA75-430C-9976-C32D5A8840A9}" type="presOf" srcId="{DE6FF8E4-1FB6-45DE-A1D3-852F4A2FFDA9}" destId="{F60F477D-E790-4538-B69A-52303B690578}" srcOrd="0" destOrd="0" presId="urn:microsoft.com/office/officeart/2005/8/layout/cycle1"/>
    <dgm:cxn modelId="{EBAC39E4-7FCD-4AEC-ADA5-664A460E9841}" type="presOf" srcId="{D9FEF0EF-A4E0-4930-92B5-830D54522086}" destId="{5509ECD9-4031-442F-812E-F35173C68A02}" srcOrd="0" destOrd="0" presId="urn:microsoft.com/office/officeart/2005/8/layout/cycle1"/>
    <dgm:cxn modelId="{C14EC827-FF52-4438-92F9-3F89C5C49399}" type="presParOf" srcId="{F60F477D-E790-4538-B69A-52303B690578}" destId="{1A0C5DE6-210C-422A-BAFB-B2D72FA727D2}" srcOrd="0" destOrd="0" presId="urn:microsoft.com/office/officeart/2005/8/layout/cycle1"/>
    <dgm:cxn modelId="{3026B3AE-CABE-4464-8EF9-DD2C5009FC0C}" type="presParOf" srcId="{F60F477D-E790-4538-B69A-52303B690578}" destId="{5509ECD9-4031-442F-812E-F35173C68A02}" srcOrd="1" destOrd="0" presId="urn:microsoft.com/office/officeart/2005/8/layout/cycle1"/>
    <dgm:cxn modelId="{5E853F72-5857-48C5-9AB7-CD199C597622}" type="presParOf" srcId="{F60F477D-E790-4538-B69A-52303B690578}" destId="{40405046-18DC-4710-B050-1EE502A6C1D7}" srcOrd="2" destOrd="0" presId="urn:microsoft.com/office/officeart/2005/8/layout/cycle1"/>
    <dgm:cxn modelId="{C74841A7-9EE5-4551-AC10-7928D23F3E02}" type="presParOf" srcId="{F60F477D-E790-4538-B69A-52303B690578}" destId="{13840DAB-34E9-4356-9030-ADB0E1428501}" srcOrd="3" destOrd="0" presId="urn:microsoft.com/office/officeart/2005/8/layout/cycle1"/>
    <dgm:cxn modelId="{798F4ACC-C122-4C9F-AC17-4EAE32165228}" type="presParOf" srcId="{F60F477D-E790-4538-B69A-52303B690578}" destId="{5E2AB8FB-C009-4B8C-9E09-74F08DEB9412}" srcOrd="4" destOrd="0" presId="urn:microsoft.com/office/officeart/2005/8/layout/cycle1"/>
    <dgm:cxn modelId="{75D70ECE-60DD-4B99-BF37-446EB8384400}" type="presParOf" srcId="{F60F477D-E790-4538-B69A-52303B690578}" destId="{9D2100A1-2AC2-4C0F-B55B-DDD09FF5D5E2}" srcOrd="5" destOrd="0" presId="urn:microsoft.com/office/officeart/2005/8/layout/cycle1"/>
    <dgm:cxn modelId="{C64CE853-3E3F-4D6E-88A4-A947A68B7298}" type="presParOf" srcId="{F60F477D-E790-4538-B69A-52303B690578}" destId="{AE30079E-0B51-48C8-8397-17ED22FF5DE0}" srcOrd="6" destOrd="0" presId="urn:microsoft.com/office/officeart/2005/8/layout/cycle1"/>
    <dgm:cxn modelId="{B67B065D-1D19-4FAB-8BF6-63440919CE30}" type="presParOf" srcId="{F60F477D-E790-4538-B69A-52303B690578}" destId="{AF791557-9EC5-4E40-AC19-A64CF548A2B0}" srcOrd="7" destOrd="0" presId="urn:microsoft.com/office/officeart/2005/8/layout/cycle1"/>
    <dgm:cxn modelId="{ACC3FC21-C48E-459D-8CBF-358501775433}" type="presParOf" srcId="{F60F477D-E790-4538-B69A-52303B690578}" destId="{4B0ED172-6186-40CD-9B8C-4DAD6EAF1A1D}" srcOrd="8"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E6FF8E4-1FB6-45DE-A1D3-852F4A2FFDA9}"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D9FEF0EF-A4E0-4930-92B5-830D54522086}">
      <dgm:prSet phldrT="[Text]" custT="1"/>
      <dgm:spPr/>
      <dgm:t>
        <a:bodyPr/>
        <a:lstStyle/>
        <a:p>
          <a:r>
            <a:rPr lang="en-US" sz="2000" b="0">
              <a:latin typeface="Cambria" panose="02040503050406030204" pitchFamily="18" charset="0"/>
              <a:ea typeface="Cambria" panose="02040503050406030204" pitchFamily="18" charset="0"/>
            </a:rPr>
            <a:t>Giảm thiểu &amp; khôi phục</a:t>
          </a:r>
          <a:endParaRPr lang="en-US" sz="2000" b="0" dirty="0">
            <a:latin typeface="Cambria" panose="02040503050406030204" pitchFamily="18" charset="0"/>
            <a:ea typeface="Cambria" panose="02040503050406030204" pitchFamily="18" charset="0"/>
          </a:endParaRPr>
        </a:p>
      </dgm:t>
    </dgm:pt>
    <dgm:pt modelId="{89DF6AF2-8AE3-4F09-98E3-F7097DC1A09D}" type="parTrans" cxnId="{2835FA1B-0900-4075-81B4-4B8F1BDC7EC1}">
      <dgm:prSet/>
      <dgm:spPr/>
      <dgm:t>
        <a:bodyPr/>
        <a:lstStyle/>
        <a:p>
          <a:endParaRPr lang="en-US" b="0">
            <a:latin typeface="Cambria" panose="02040503050406030204" pitchFamily="18" charset="0"/>
            <a:ea typeface="Cambria" panose="02040503050406030204" pitchFamily="18" charset="0"/>
          </a:endParaRPr>
        </a:p>
      </dgm:t>
    </dgm:pt>
    <dgm:pt modelId="{39C9E559-D9BE-4557-94F8-B54730685741}" type="sibTrans" cxnId="{2835FA1B-0900-4075-81B4-4B8F1BDC7EC1}">
      <dgm:prSet/>
      <dgm:spPr/>
      <dgm:t>
        <a:bodyPr/>
        <a:lstStyle/>
        <a:p>
          <a:endParaRPr lang="en-US" b="0">
            <a:latin typeface="Cambria" panose="02040503050406030204" pitchFamily="18" charset="0"/>
            <a:ea typeface="Cambria" panose="02040503050406030204" pitchFamily="18" charset="0"/>
          </a:endParaRPr>
        </a:p>
      </dgm:t>
    </dgm:pt>
    <dgm:pt modelId="{BE3002D4-9652-4D1F-94E5-4C9D00E605C7}">
      <dgm:prSet phldrT="[Text]" custT="1"/>
      <dgm:spPr/>
      <dgm:t>
        <a:bodyPr/>
        <a:lstStyle/>
        <a:p>
          <a:r>
            <a:rPr lang="en-US" sz="2000" b="0">
              <a:latin typeface="Cambria" panose="02040503050406030204" pitchFamily="18" charset="0"/>
              <a:ea typeface="Cambria" panose="02040503050406030204" pitchFamily="18" charset="0"/>
            </a:rPr>
            <a:t>Chiến lược quản lý thích nghi</a:t>
          </a:r>
          <a:endParaRPr lang="en-US" sz="2000" b="0" dirty="0">
            <a:latin typeface="Cambria" panose="02040503050406030204" pitchFamily="18" charset="0"/>
            <a:ea typeface="Cambria" panose="02040503050406030204" pitchFamily="18" charset="0"/>
          </a:endParaRPr>
        </a:p>
      </dgm:t>
    </dgm:pt>
    <dgm:pt modelId="{A1C5C2A5-005B-4CBC-8504-298D5ABC1F87}" type="parTrans" cxnId="{83D7653C-1AF8-42E9-8FA8-B060E0A2A49B}">
      <dgm:prSet/>
      <dgm:spPr/>
      <dgm:t>
        <a:bodyPr/>
        <a:lstStyle/>
        <a:p>
          <a:endParaRPr lang="en-US" b="0">
            <a:latin typeface="Cambria" panose="02040503050406030204" pitchFamily="18" charset="0"/>
            <a:ea typeface="Cambria" panose="02040503050406030204" pitchFamily="18" charset="0"/>
          </a:endParaRPr>
        </a:p>
      </dgm:t>
    </dgm:pt>
    <dgm:pt modelId="{D9F752A6-04E0-4464-ADF8-0BB17C53FD3C}" type="sibTrans" cxnId="{83D7653C-1AF8-42E9-8FA8-B060E0A2A49B}">
      <dgm:prSet/>
      <dgm:spPr/>
      <dgm:t>
        <a:bodyPr/>
        <a:lstStyle/>
        <a:p>
          <a:endParaRPr lang="en-US" b="0">
            <a:latin typeface="Cambria" panose="02040503050406030204" pitchFamily="18" charset="0"/>
            <a:ea typeface="Cambria" panose="02040503050406030204" pitchFamily="18" charset="0"/>
          </a:endParaRPr>
        </a:p>
      </dgm:t>
    </dgm:pt>
    <dgm:pt modelId="{7CE1BC6D-622D-4C42-AE9D-88F2E8700175}">
      <dgm:prSet phldrT="[Text]" custT="1"/>
      <dgm:spPr/>
      <dgm:t>
        <a:bodyPr/>
        <a:lstStyle/>
        <a:p>
          <a:r>
            <a:rPr lang="en-US" sz="2000" b="0">
              <a:latin typeface="Cambria" panose="02040503050406030204" pitchFamily="18" charset="0"/>
              <a:ea typeface="Cambria" panose="02040503050406030204" pitchFamily="18" charset="0"/>
            </a:rPr>
            <a:t>Tránh tác động</a:t>
          </a:r>
          <a:endParaRPr lang="en-US" sz="2000" b="0" dirty="0">
            <a:latin typeface="Cambria" panose="02040503050406030204" pitchFamily="18" charset="0"/>
            <a:ea typeface="Cambria" panose="02040503050406030204" pitchFamily="18" charset="0"/>
          </a:endParaRPr>
        </a:p>
      </dgm:t>
    </dgm:pt>
    <dgm:pt modelId="{012E33B9-45C3-45D9-BA6A-C2E3BA8F6371}" type="parTrans" cxnId="{DCFBA71F-19B9-48D2-A10B-A3BAA6F1BC13}">
      <dgm:prSet/>
      <dgm:spPr/>
      <dgm:t>
        <a:bodyPr/>
        <a:lstStyle/>
        <a:p>
          <a:endParaRPr lang="en-US" b="0">
            <a:latin typeface="Cambria" panose="02040503050406030204" pitchFamily="18" charset="0"/>
            <a:ea typeface="Cambria" panose="02040503050406030204" pitchFamily="18" charset="0"/>
          </a:endParaRPr>
        </a:p>
      </dgm:t>
    </dgm:pt>
    <dgm:pt modelId="{6C4164A7-B5A0-4533-93B1-656D0D2E46D4}" type="sibTrans" cxnId="{DCFBA71F-19B9-48D2-A10B-A3BAA6F1BC13}">
      <dgm:prSet/>
      <dgm:spPr/>
      <dgm:t>
        <a:bodyPr/>
        <a:lstStyle/>
        <a:p>
          <a:endParaRPr lang="en-US" b="0">
            <a:latin typeface="Cambria" panose="02040503050406030204" pitchFamily="18" charset="0"/>
            <a:ea typeface="Cambria" panose="02040503050406030204" pitchFamily="18" charset="0"/>
          </a:endParaRPr>
        </a:p>
      </dgm:t>
    </dgm:pt>
    <dgm:pt modelId="{F60F477D-E790-4538-B69A-52303B690578}" type="pres">
      <dgm:prSet presAssocID="{DE6FF8E4-1FB6-45DE-A1D3-852F4A2FFDA9}" presName="cycle" presStyleCnt="0">
        <dgm:presLayoutVars>
          <dgm:dir/>
          <dgm:resizeHandles val="exact"/>
        </dgm:presLayoutVars>
      </dgm:prSet>
      <dgm:spPr/>
    </dgm:pt>
    <dgm:pt modelId="{1A0C5DE6-210C-422A-BAFB-B2D72FA727D2}" type="pres">
      <dgm:prSet presAssocID="{D9FEF0EF-A4E0-4930-92B5-830D54522086}" presName="dummy" presStyleCnt="0"/>
      <dgm:spPr/>
    </dgm:pt>
    <dgm:pt modelId="{5509ECD9-4031-442F-812E-F35173C68A02}" type="pres">
      <dgm:prSet presAssocID="{D9FEF0EF-A4E0-4930-92B5-830D54522086}" presName="node" presStyleLbl="revTx" presStyleIdx="0" presStyleCnt="3">
        <dgm:presLayoutVars>
          <dgm:bulletEnabled val="1"/>
        </dgm:presLayoutVars>
      </dgm:prSet>
      <dgm:spPr/>
    </dgm:pt>
    <dgm:pt modelId="{40405046-18DC-4710-B050-1EE502A6C1D7}" type="pres">
      <dgm:prSet presAssocID="{39C9E559-D9BE-4557-94F8-B54730685741}" presName="sibTrans" presStyleLbl="node1" presStyleIdx="0" presStyleCnt="3"/>
      <dgm:spPr/>
    </dgm:pt>
    <dgm:pt modelId="{13840DAB-34E9-4356-9030-ADB0E1428501}" type="pres">
      <dgm:prSet presAssocID="{BE3002D4-9652-4D1F-94E5-4C9D00E605C7}" presName="dummy" presStyleCnt="0"/>
      <dgm:spPr/>
    </dgm:pt>
    <dgm:pt modelId="{5E2AB8FB-C009-4B8C-9E09-74F08DEB9412}" type="pres">
      <dgm:prSet presAssocID="{BE3002D4-9652-4D1F-94E5-4C9D00E605C7}" presName="node" presStyleLbl="revTx" presStyleIdx="1" presStyleCnt="3">
        <dgm:presLayoutVars>
          <dgm:bulletEnabled val="1"/>
        </dgm:presLayoutVars>
      </dgm:prSet>
      <dgm:spPr/>
    </dgm:pt>
    <dgm:pt modelId="{9D2100A1-2AC2-4C0F-B55B-DDD09FF5D5E2}" type="pres">
      <dgm:prSet presAssocID="{D9F752A6-04E0-4464-ADF8-0BB17C53FD3C}" presName="sibTrans" presStyleLbl="node1" presStyleIdx="1" presStyleCnt="3"/>
      <dgm:spPr/>
    </dgm:pt>
    <dgm:pt modelId="{AE30079E-0B51-48C8-8397-17ED22FF5DE0}" type="pres">
      <dgm:prSet presAssocID="{7CE1BC6D-622D-4C42-AE9D-88F2E8700175}" presName="dummy" presStyleCnt="0"/>
      <dgm:spPr/>
    </dgm:pt>
    <dgm:pt modelId="{AF791557-9EC5-4E40-AC19-A64CF548A2B0}" type="pres">
      <dgm:prSet presAssocID="{7CE1BC6D-622D-4C42-AE9D-88F2E8700175}" presName="node" presStyleLbl="revTx" presStyleIdx="2" presStyleCnt="3">
        <dgm:presLayoutVars>
          <dgm:bulletEnabled val="1"/>
        </dgm:presLayoutVars>
      </dgm:prSet>
      <dgm:spPr/>
    </dgm:pt>
    <dgm:pt modelId="{4B0ED172-6186-40CD-9B8C-4DAD6EAF1A1D}" type="pres">
      <dgm:prSet presAssocID="{6C4164A7-B5A0-4533-93B1-656D0D2E46D4}" presName="sibTrans" presStyleLbl="node1" presStyleIdx="2" presStyleCnt="3"/>
      <dgm:spPr/>
    </dgm:pt>
  </dgm:ptLst>
  <dgm:cxnLst>
    <dgm:cxn modelId="{5E8C2605-B8E7-47B1-973F-91A7385FA95E}" type="presOf" srcId="{39C9E559-D9BE-4557-94F8-B54730685741}" destId="{40405046-18DC-4710-B050-1EE502A6C1D7}" srcOrd="0" destOrd="0" presId="urn:microsoft.com/office/officeart/2005/8/layout/cycle1"/>
    <dgm:cxn modelId="{5D9D860B-5363-4944-8E2D-A7F05F53DA90}" type="presOf" srcId="{D9F752A6-04E0-4464-ADF8-0BB17C53FD3C}" destId="{9D2100A1-2AC2-4C0F-B55B-DDD09FF5D5E2}" srcOrd="0" destOrd="0" presId="urn:microsoft.com/office/officeart/2005/8/layout/cycle1"/>
    <dgm:cxn modelId="{C8DA9811-CC7C-4F69-88C0-DD19C016A27D}" type="presOf" srcId="{6C4164A7-B5A0-4533-93B1-656D0D2E46D4}" destId="{4B0ED172-6186-40CD-9B8C-4DAD6EAF1A1D}" srcOrd="0" destOrd="0" presId="urn:microsoft.com/office/officeart/2005/8/layout/cycle1"/>
    <dgm:cxn modelId="{2835FA1B-0900-4075-81B4-4B8F1BDC7EC1}" srcId="{DE6FF8E4-1FB6-45DE-A1D3-852F4A2FFDA9}" destId="{D9FEF0EF-A4E0-4930-92B5-830D54522086}" srcOrd="0" destOrd="0" parTransId="{89DF6AF2-8AE3-4F09-98E3-F7097DC1A09D}" sibTransId="{39C9E559-D9BE-4557-94F8-B54730685741}"/>
    <dgm:cxn modelId="{31231C1C-D044-4D6B-BE00-205AC506FE1C}" type="presOf" srcId="{7CE1BC6D-622D-4C42-AE9D-88F2E8700175}" destId="{AF791557-9EC5-4E40-AC19-A64CF548A2B0}" srcOrd="0" destOrd="0" presId="urn:microsoft.com/office/officeart/2005/8/layout/cycle1"/>
    <dgm:cxn modelId="{DCFBA71F-19B9-48D2-A10B-A3BAA6F1BC13}" srcId="{DE6FF8E4-1FB6-45DE-A1D3-852F4A2FFDA9}" destId="{7CE1BC6D-622D-4C42-AE9D-88F2E8700175}" srcOrd="2" destOrd="0" parTransId="{012E33B9-45C3-45D9-BA6A-C2E3BA8F6371}" sibTransId="{6C4164A7-B5A0-4533-93B1-656D0D2E46D4}"/>
    <dgm:cxn modelId="{939A2833-6A1F-467D-BEF6-09B85B83E147}" type="presOf" srcId="{BE3002D4-9652-4D1F-94E5-4C9D00E605C7}" destId="{5E2AB8FB-C009-4B8C-9E09-74F08DEB9412}" srcOrd="0" destOrd="0" presId="urn:microsoft.com/office/officeart/2005/8/layout/cycle1"/>
    <dgm:cxn modelId="{83D7653C-1AF8-42E9-8FA8-B060E0A2A49B}" srcId="{DE6FF8E4-1FB6-45DE-A1D3-852F4A2FFDA9}" destId="{BE3002D4-9652-4D1F-94E5-4C9D00E605C7}" srcOrd="1" destOrd="0" parTransId="{A1C5C2A5-005B-4CBC-8504-298D5ABC1F87}" sibTransId="{D9F752A6-04E0-4464-ADF8-0BB17C53FD3C}"/>
    <dgm:cxn modelId="{2994CBB8-FA75-430C-9976-C32D5A8840A9}" type="presOf" srcId="{DE6FF8E4-1FB6-45DE-A1D3-852F4A2FFDA9}" destId="{F60F477D-E790-4538-B69A-52303B690578}" srcOrd="0" destOrd="0" presId="urn:microsoft.com/office/officeart/2005/8/layout/cycle1"/>
    <dgm:cxn modelId="{EBAC39E4-7FCD-4AEC-ADA5-664A460E9841}" type="presOf" srcId="{D9FEF0EF-A4E0-4930-92B5-830D54522086}" destId="{5509ECD9-4031-442F-812E-F35173C68A02}" srcOrd="0" destOrd="0" presId="urn:microsoft.com/office/officeart/2005/8/layout/cycle1"/>
    <dgm:cxn modelId="{C14EC827-FF52-4438-92F9-3F89C5C49399}" type="presParOf" srcId="{F60F477D-E790-4538-B69A-52303B690578}" destId="{1A0C5DE6-210C-422A-BAFB-B2D72FA727D2}" srcOrd="0" destOrd="0" presId="urn:microsoft.com/office/officeart/2005/8/layout/cycle1"/>
    <dgm:cxn modelId="{3026B3AE-CABE-4464-8EF9-DD2C5009FC0C}" type="presParOf" srcId="{F60F477D-E790-4538-B69A-52303B690578}" destId="{5509ECD9-4031-442F-812E-F35173C68A02}" srcOrd="1" destOrd="0" presId="urn:microsoft.com/office/officeart/2005/8/layout/cycle1"/>
    <dgm:cxn modelId="{5E853F72-5857-48C5-9AB7-CD199C597622}" type="presParOf" srcId="{F60F477D-E790-4538-B69A-52303B690578}" destId="{40405046-18DC-4710-B050-1EE502A6C1D7}" srcOrd="2" destOrd="0" presId="urn:microsoft.com/office/officeart/2005/8/layout/cycle1"/>
    <dgm:cxn modelId="{C74841A7-9EE5-4551-AC10-7928D23F3E02}" type="presParOf" srcId="{F60F477D-E790-4538-B69A-52303B690578}" destId="{13840DAB-34E9-4356-9030-ADB0E1428501}" srcOrd="3" destOrd="0" presId="urn:microsoft.com/office/officeart/2005/8/layout/cycle1"/>
    <dgm:cxn modelId="{798F4ACC-C122-4C9F-AC17-4EAE32165228}" type="presParOf" srcId="{F60F477D-E790-4538-B69A-52303B690578}" destId="{5E2AB8FB-C009-4B8C-9E09-74F08DEB9412}" srcOrd="4" destOrd="0" presId="urn:microsoft.com/office/officeart/2005/8/layout/cycle1"/>
    <dgm:cxn modelId="{75D70ECE-60DD-4B99-BF37-446EB8384400}" type="presParOf" srcId="{F60F477D-E790-4538-B69A-52303B690578}" destId="{9D2100A1-2AC2-4C0F-B55B-DDD09FF5D5E2}" srcOrd="5" destOrd="0" presId="urn:microsoft.com/office/officeart/2005/8/layout/cycle1"/>
    <dgm:cxn modelId="{C64CE853-3E3F-4D6E-88A4-A947A68B7298}" type="presParOf" srcId="{F60F477D-E790-4538-B69A-52303B690578}" destId="{AE30079E-0B51-48C8-8397-17ED22FF5DE0}" srcOrd="6" destOrd="0" presId="urn:microsoft.com/office/officeart/2005/8/layout/cycle1"/>
    <dgm:cxn modelId="{B67B065D-1D19-4FAB-8BF6-63440919CE30}" type="presParOf" srcId="{F60F477D-E790-4538-B69A-52303B690578}" destId="{AF791557-9EC5-4E40-AC19-A64CF548A2B0}" srcOrd="7" destOrd="0" presId="urn:microsoft.com/office/officeart/2005/8/layout/cycle1"/>
    <dgm:cxn modelId="{ACC3FC21-C48E-459D-8CBF-358501775433}" type="presParOf" srcId="{F60F477D-E790-4538-B69A-52303B690578}" destId="{4B0ED172-6186-40CD-9B8C-4DAD6EAF1A1D}" srcOrd="8"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F95F4A49-E75F-4D81-A7FE-6A692E94114C}">
      <dgm:prSet custT="1"/>
      <dgm:spPr>
        <a:xfrm>
          <a:off x="847680" y="458881"/>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1. Giới thiệu</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0499414A-E8AA-4556-954F-A5FF62CC1EB9}" type="par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C6DD666-9D85-4388-B566-1CF5F03BB0B2}" type="sib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BDA3028-407B-4AEE-A13F-8AA84F1F750C}">
      <dgm:prSet custT="1"/>
      <dgm:spPr>
        <a:xfrm>
          <a:off x="4473169" y="458881"/>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2. Mục tiêu</a:t>
          </a:r>
          <a:endParaRPr lang="en-US" sz="2200" b="1">
            <a:solidFill>
              <a:srgbClr val="17406D"/>
            </a:solidFill>
            <a:latin typeface="Cambria" panose="02040503050406030204" pitchFamily="18" charset="0"/>
            <a:ea typeface="Cambria" panose="02040503050406030204" pitchFamily="18" charset="0"/>
            <a:cs typeface="+mn-cs"/>
          </a:endParaRPr>
        </a:p>
      </dgm:t>
    </dgm:pt>
    <dgm:pt modelId="{586253CD-5C25-48B0-8D1D-120882E3C0BE}" type="par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570D4E4B-12D5-4AED-8BB0-A9F31F8E7CA7}" type="sib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484B776F-5418-4E31-965B-6A4C0D2FAECF}">
      <dgm:prSet custT="1"/>
      <dgm:spPr>
        <a:xfrm>
          <a:off x="8098658" y="458881"/>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3. Phạm vi áp dụng</a:t>
          </a:r>
          <a:endParaRPr lang="en-US" sz="2200" b="1">
            <a:solidFill>
              <a:srgbClr val="17406D"/>
            </a:solidFill>
            <a:latin typeface="Cambria" panose="02040503050406030204" pitchFamily="18" charset="0"/>
            <a:ea typeface="Cambria" panose="02040503050406030204" pitchFamily="18" charset="0"/>
            <a:cs typeface="+mn-cs"/>
          </a:endParaRPr>
        </a:p>
      </dgm:t>
    </dgm:pt>
    <dgm:pt modelId="{CC4CC43F-5797-4120-99B8-B9872EC360B0}" type="parTrans" cxnId="{5C18BF86-745A-47B6-9859-991AF5A1FF65}">
      <dgm:prSet/>
      <dgm:spPr/>
      <dgm:t>
        <a:bodyPr/>
        <a:lstStyle/>
        <a:p>
          <a:endParaRPr lang="en-US"/>
        </a:p>
      </dgm:t>
    </dgm:pt>
    <dgm:pt modelId="{9B9D7EFF-76CB-4E05-84DE-719EC2CAEE7A}" type="sibTrans" cxnId="{5C18BF86-745A-47B6-9859-991AF5A1FF65}">
      <dgm:prSet/>
      <dgm:spPr/>
      <dgm:t>
        <a:bodyPr/>
        <a:lstStyle/>
        <a:p>
          <a:endParaRPr lang="en-US"/>
        </a:p>
      </dgm:t>
    </dgm:pt>
    <dgm:pt modelId="{4F2D4FBA-8E1E-44E4-B04F-089763DFA39B}" type="pres">
      <dgm:prSet presAssocID="{8BB40915-96C9-42D5-B78B-694FB6B44056}" presName="Name0" presStyleCnt="0">
        <dgm:presLayoutVars>
          <dgm:dir/>
          <dgm:resizeHandles val="exact"/>
        </dgm:presLayoutVars>
      </dgm:prSet>
      <dgm:spPr/>
    </dgm:pt>
    <dgm:pt modelId="{B8AC4F00-0ECD-4694-911D-25CF120C06CD}" type="pres">
      <dgm:prSet presAssocID="{F95F4A49-E75F-4D81-A7FE-6A692E94114C}" presName="composite" presStyleCnt="0"/>
      <dgm:spPr/>
    </dgm:pt>
    <dgm:pt modelId="{7C0360E1-9CF8-4A0D-818B-F43FBD870C6C}" type="pres">
      <dgm:prSet presAssocID="{F95F4A49-E75F-4D81-A7FE-6A692E94114C}" presName="bgChev" presStyleLbl="node1" presStyleIdx="0" presStyleCnt="3"/>
      <dgm:spPr>
        <a:xfrm>
          <a:off x="1263" y="152584"/>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87E03C07-A1E8-4A10-BC10-2C1F37304B16}" type="pres">
      <dgm:prSet presAssocID="{F95F4A49-E75F-4D81-A7FE-6A692E94114C}" presName="txNode" presStyleLbl="fgAcc1" presStyleIdx="0" presStyleCnt="3">
        <dgm:presLayoutVars>
          <dgm:bulletEnabled val="1"/>
        </dgm:presLayoutVars>
      </dgm:prSet>
      <dgm:spPr/>
    </dgm:pt>
    <dgm:pt modelId="{52B1117D-8B5F-4664-8518-F71FB851292B}" type="pres">
      <dgm:prSet presAssocID="{2C6DD666-9D85-4388-B566-1CF5F03BB0B2}" presName="compositeSpace" presStyleCnt="0"/>
      <dgm:spPr/>
    </dgm:pt>
    <dgm:pt modelId="{6F6A3C9A-54E8-4DC8-9FD1-1498C3765023}" type="pres">
      <dgm:prSet presAssocID="{2BDA3028-407B-4AEE-A13F-8AA84F1F750C}" presName="composite" presStyleCnt="0"/>
      <dgm:spPr/>
    </dgm:pt>
    <dgm:pt modelId="{01E28DE3-D2A4-4D5B-8683-C82D6D71D370}" type="pres">
      <dgm:prSet presAssocID="{2BDA3028-407B-4AEE-A13F-8AA84F1F750C}" presName="bgChev" presStyleLbl="node1" presStyleIdx="1" presStyleCnt="3"/>
      <dgm:spPr>
        <a:xfrm>
          <a:off x="3626752" y="152584"/>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554DF4F0-8FA2-48E4-8DCC-602384CB7D3A}" type="pres">
      <dgm:prSet presAssocID="{2BDA3028-407B-4AEE-A13F-8AA84F1F750C}" presName="txNode" presStyleLbl="fgAcc1" presStyleIdx="1" presStyleCnt="3">
        <dgm:presLayoutVars>
          <dgm:bulletEnabled val="1"/>
        </dgm:presLayoutVars>
      </dgm:prSet>
      <dgm:spPr/>
    </dgm:pt>
    <dgm:pt modelId="{0639D8FB-5F6F-48D5-9E22-CC8080E4227A}" type="pres">
      <dgm:prSet presAssocID="{570D4E4B-12D5-4AED-8BB0-A9F31F8E7CA7}" presName="compositeSpace" presStyleCnt="0"/>
      <dgm:spPr/>
    </dgm:pt>
    <dgm:pt modelId="{CB03C37A-21A4-42A3-B4D8-E561C9141661}" type="pres">
      <dgm:prSet presAssocID="{484B776F-5418-4E31-965B-6A4C0D2FAECF}" presName="composite" presStyleCnt="0"/>
      <dgm:spPr/>
    </dgm:pt>
    <dgm:pt modelId="{F45D3BAE-545D-45D5-8FC9-9724BE6A1EA9}" type="pres">
      <dgm:prSet presAssocID="{484B776F-5418-4E31-965B-6A4C0D2FAECF}" presName="bgChev" presStyleLbl="node1" presStyleIdx="2" presStyleCnt="3"/>
      <dgm:spPr>
        <a:xfrm>
          <a:off x="7252240" y="152584"/>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68208D08-8EC5-4782-919C-BC430DFB6ACF}" type="pres">
      <dgm:prSet presAssocID="{484B776F-5418-4E31-965B-6A4C0D2FAECF}" presName="txNode" presStyleLbl="fgAcc1" presStyleIdx="2" presStyleCnt="3">
        <dgm:presLayoutVars>
          <dgm:bulletEnabled val="1"/>
        </dgm:presLayoutVars>
      </dgm:prSet>
      <dgm:spPr/>
    </dgm:pt>
  </dgm:ptLst>
  <dgm:cxnLst>
    <dgm:cxn modelId="{ED995424-89E3-421E-B7AA-110B0B5AF467}" srcId="{8BB40915-96C9-42D5-B78B-694FB6B44056}" destId="{F95F4A49-E75F-4D81-A7FE-6A692E94114C}" srcOrd="0" destOrd="0" parTransId="{0499414A-E8AA-4556-954F-A5FF62CC1EB9}" sibTransId="{2C6DD666-9D85-4388-B566-1CF5F03BB0B2}"/>
    <dgm:cxn modelId="{C074AC70-C119-45F4-8076-57E3DCC7E0AF}" srcId="{8BB40915-96C9-42D5-B78B-694FB6B44056}" destId="{2BDA3028-407B-4AEE-A13F-8AA84F1F750C}" srcOrd="1" destOrd="0" parTransId="{586253CD-5C25-48B0-8D1D-120882E3C0BE}" sibTransId="{570D4E4B-12D5-4AED-8BB0-A9F31F8E7CA7}"/>
    <dgm:cxn modelId="{264F8875-7392-464C-8F9D-F9EC78317ED0}" type="presOf" srcId="{8BB40915-96C9-42D5-B78B-694FB6B44056}" destId="{4F2D4FBA-8E1E-44E4-B04F-089763DFA39B}" srcOrd="0" destOrd="0" presId="urn:microsoft.com/office/officeart/2005/8/layout/chevronAccent+Icon"/>
    <dgm:cxn modelId="{5C18BF86-745A-47B6-9859-991AF5A1FF65}" srcId="{8BB40915-96C9-42D5-B78B-694FB6B44056}" destId="{484B776F-5418-4E31-965B-6A4C0D2FAECF}" srcOrd="2" destOrd="0" parTransId="{CC4CC43F-5797-4120-99B8-B9872EC360B0}" sibTransId="{9B9D7EFF-76CB-4E05-84DE-719EC2CAEE7A}"/>
    <dgm:cxn modelId="{53E0D8B4-6456-4000-88D3-330883BEDB21}" type="presOf" srcId="{F95F4A49-E75F-4D81-A7FE-6A692E94114C}" destId="{87E03C07-A1E8-4A10-BC10-2C1F37304B16}" srcOrd="0" destOrd="0" presId="urn:microsoft.com/office/officeart/2005/8/layout/chevronAccent+Icon"/>
    <dgm:cxn modelId="{B9C311C1-A0F8-4AE5-854E-B32B6281D094}" type="presOf" srcId="{484B776F-5418-4E31-965B-6A4C0D2FAECF}" destId="{68208D08-8EC5-4782-919C-BC430DFB6ACF}" srcOrd="0" destOrd="0" presId="urn:microsoft.com/office/officeart/2005/8/layout/chevronAccent+Icon"/>
    <dgm:cxn modelId="{27D41BF4-A352-4FAB-8727-D564575FAAB0}" type="presOf" srcId="{2BDA3028-407B-4AEE-A13F-8AA84F1F750C}" destId="{554DF4F0-8FA2-48E4-8DCC-602384CB7D3A}" srcOrd="0" destOrd="0" presId="urn:microsoft.com/office/officeart/2005/8/layout/chevronAccent+Icon"/>
    <dgm:cxn modelId="{9CA445D2-6C9F-41CF-91D2-4DFDBA595971}" type="presParOf" srcId="{4F2D4FBA-8E1E-44E4-B04F-089763DFA39B}" destId="{B8AC4F00-0ECD-4694-911D-25CF120C06CD}" srcOrd="0" destOrd="0" presId="urn:microsoft.com/office/officeart/2005/8/layout/chevronAccent+Icon"/>
    <dgm:cxn modelId="{CDDF5961-3DC6-42CE-90B1-49795C953327}" type="presParOf" srcId="{B8AC4F00-0ECD-4694-911D-25CF120C06CD}" destId="{7C0360E1-9CF8-4A0D-818B-F43FBD870C6C}" srcOrd="0" destOrd="0" presId="urn:microsoft.com/office/officeart/2005/8/layout/chevronAccent+Icon"/>
    <dgm:cxn modelId="{0972EE7D-0954-4D96-B489-1D1EC6A51CB0}" type="presParOf" srcId="{B8AC4F00-0ECD-4694-911D-25CF120C06CD}" destId="{87E03C07-A1E8-4A10-BC10-2C1F37304B16}" srcOrd="1" destOrd="0" presId="urn:microsoft.com/office/officeart/2005/8/layout/chevronAccent+Icon"/>
    <dgm:cxn modelId="{E131D579-D20A-4336-8AC3-ED5705DB2288}" type="presParOf" srcId="{4F2D4FBA-8E1E-44E4-B04F-089763DFA39B}" destId="{52B1117D-8B5F-4664-8518-F71FB851292B}" srcOrd="1" destOrd="0" presId="urn:microsoft.com/office/officeart/2005/8/layout/chevronAccent+Icon"/>
    <dgm:cxn modelId="{6A9321E9-BB56-4ED6-A358-71ECB7BA54FA}" type="presParOf" srcId="{4F2D4FBA-8E1E-44E4-B04F-089763DFA39B}" destId="{6F6A3C9A-54E8-4DC8-9FD1-1498C3765023}" srcOrd="2" destOrd="0" presId="urn:microsoft.com/office/officeart/2005/8/layout/chevronAccent+Icon"/>
    <dgm:cxn modelId="{E048AC5C-398C-4545-963D-61DEBC1AE90D}" type="presParOf" srcId="{6F6A3C9A-54E8-4DC8-9FD1-1498C3765023}" destId="{01E28DE3-D2A4-4D5B-8683-C82D6D71D370}" srcOrd="0" destOrd="0" presId="urn:microsoft.com/office/officeart/2005/8/layout/chevronAccent+Icon"/>
    <dgm:cxn modelId="{F7C5B457-57DF-4AC6-AE29-1864179E7222}" type="presParOf" srcId="{6F6A3C9A-54E8-4DC8-9FD1-1498C3765023}" destId="{554DF4F0-8FA2-48E4-8DCC-602384CB7D3A}" srcOrd="1" destOrd="0" presId="urn:microsoft.com/office/officeart/2005/8/layout/chevronAccent+Icon"/>
    <dgm:cxn modelId="{B9C3645C-D28A-4B9D-9783-2BD52E08EE64}" type="presParOf" srcId="{4F2D4FBA-8E1E-44E4-B04F-089763DFA39B}" destId="{0639D8FB-5F6F-48D5-9E22-CC8080E4227A}" srcOrd="3" destOrd="0" presId="urn:microsoft.com/office/officeart/2005/8/layout/chevronAccent+Icon"/>
    <dgm:cxn modelId="{54A041F0-9013-47E2-A7B5-BB4601A2B736}" type="presParOf" srcId="{4F2D4FBA-8E1E-44E4-B04F-089763DFA39B}" destId="{CB03C37A-21A4-42A3-B4D8-E561C9141661}" srcOrd="4" destOrd="0" presId="urn:microsoft.com/office/officeart/2005/8/layout/chevronAccent+Icon"/>
    <dgm:cxn modelId="{387A3343-591B-4AA9-AF13-FC2ECA039F23}" type="presParOf" srcId="{CB03C37A-21A4-42A3-B4D8-E561C9141661}" destId="{F45D3BAE-545D-45D5-8FC9-9724BE6A1EA9}" srcOrd="0" destOrd="0" presId="urn:microsoft.com/office/officeart/2005/8/layout/chevronAccent+Icon"/>
    <dgm:cxn modelId="{B5B9E9A2-23C5-4916-B457-F3624030D33F}" type="presParOf" srcId="{CB03C37A-21A4-42A3-B4D8-E561C9141661}" destId="{68208D08-8EC5-4782-919C-BC430DFB6ACF}"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F95F4A49-E75F-4D81-A7FE-6A692E94114C}">
      <dgm:prSet custT="1"/>
      <dgm:spPr>
        <a:xfrm>
          <a:off x="847680"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1. Giới thiệu</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0499414A-E8AA-4556-954F-A5FF62CC1EB9}" type="par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C6DD666-9D85-4388-B566-1CF5F03BB0B2}" type="sib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BDA3028-407B-4AEE-A13F-8AA84F1F750C}">
      <dgm:prSet custT="1"/>
      <dgm:spPr>
        <a:xfrm>
          <a:off x="4473169"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2. Mục tiêu</a:t>
          </a:r>
          <a:endParaRPr lang="en-US" sz="2200" b="1">
            <a:solidFill>
              <a:srgbClr val="17406D"/>
            </a:solidFill>
            <a:latin typeface="Cambria" panose="02040503050406030204" pitchFamily="18" charset="0"/>
            <a:ea typeface="Cambria" panose="02040503050406030204" pitchFamily="18" charset="0"/>
            <a:cs typeface="+mn-cs"/>
          </a:endParaRPr>
        </a:p>
      </dgm:t>
    </dgm:pt>
    <dgm:pt modelId="{586253CD-5C25-48B0-8D1D-120882E3C0BE}" type="par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570D4E4B-12D5-4AED-8BB0-A9F31F8E7CA7}" type="sib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484B776F-5418-4E31-965B-6A4C0D2FAECF}">
      <dgm:prSet custT="1"/>
      <dgm:spPr>
        <a:xfrm>
          <a:off x="8098658"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3. Phạm vi áp dụng</a:t>
          </a:r>
          <a:endParaRPr lang="en-US" sz="2200" b="1">
            <a:solidFill>
              <a:srgbClr val="17406D"/>
            </a:solidFill>
            <a:latin typeface="Cambria" panose="02040503050406030204" pitchFamily="18" charset="0"/>
            <a:ea typeface="Cambria" panose="02040503050406030204" pitchFamily="18" charset="0"/>
            <a:cs typeface="+mn-cs"/>
          </a:endParaRPr>
        </a:p>
      </dgm:t>
    </dgm:pt>
    <dgm:pt modelId="{CC4CC43F-5797-4120-99B8-B9872EC360B0}" type="parTrans" cxnId="{5C18BF86-745A-47B6-9859-991AF5A1FF65}">
      <dgm:prSet/>
      <dgm:spPr/>
      <dgm:t>
        <a:bodyPr/>
        <a:lstStyle/>
        <a:p>
          <a:endParaRPr lang="en-US"/>
        </a:p>
      </dgm:t>
    </dgm:pt>
    <dgm:pt modelId="{9B9D7EFF-76CB-4E05-84DE-719EC2CAEE7A}" type="sibTrans" cxnId="{5C18BF86-745A-47B6-9859-991AF5A1FF65}">
      <dgm:prSet/>
      <dgm:spPr/>
      <dgm:t>
        <a:bodyPr/>
        <a:lstStyle/>
        <a:p>
          <a:endParaRPr lang="en-US"/>
        </a:p>
      </dgm:t>
    </dgm:pt>
    <dgm:pt modelId="{4F2D4FBA-8E1E-44E4-B04F-089763DFA39B}" type="pres">
      <dgm:prSet presAssocID="{8BB40915-96C9-42D5-B78B-694FB6B44056}" presName="Name0" presStyleCnt="0">
        <dgm:presLayoutVars>
          <dgm:dir/>
          <dgm:resizeHandles val="exact"/>
        </dgm:presLayoutVars>
      </dgm:prSet>
      <dgm:spPr/>
    </dgm:pt>
    <dgm:pt modelId="{B8AC4F00-0ECD-4694-911D-25CF120C06CD}" type="pres">
      <dgm:prSet presAssocID="{F95F4A49-E75F-4D81-A7FE-6A692E94114C}" presName="composite" presStyleCnt="0"/>
      <dgm:spPr/>
    </dgm:pt>
    <dgm:pt modelId="{7C0360E1-9CF8-4A0D-818B-F43FBD870C6C}" type="pres">
      <dgm:prSet presAssocID="{F95F4A49-E75F-4D81-A7FE-6A692E94114C}" presName="bgChev" presStyleLbl="node1" presStyleIdx="0" presStyleCnt="3"/>
      <dgm:spPr>
        <a:xfrm>
          <a:off x="1263"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87E03C07-A1E8-4A10-BC10-2C1F37304B16}" type="pres">
      <dgm:prSet presAssocID="{F95F4A49-E75F-4D81-A7FE-6A692E94114C}" presName="txNode" presStyleLbl="fgAcc1" presStyleIdx="0" presStyleCnt="3">
        <dgm:presLayoutVars>
          <dgm:bulletEnabled val="1"/>
        </dgm:presLayoutVars>
      </dgm:prSet>
      <dgm:spPr/>
    </dgm:pt>
    <dgm:pt modelId="{52B1117D-8B5F-4664-8518-F71FB851292B}" type="pres">
      <dgm:prSet presAssocID="{2C6DD666-9D85-4388-B566-1CF5F03BB0B2}" presName="compositeSpace" presStyleCnt="0"/>
      <dgm:spPr/>
    </dgm:pt>
    <dgm:pt modelId="{6F6A3C9A-54E8-4DC8-9FD1-1498C3765023}" type="pres">
      <dgm:prSet presAssocID="{2BDA3028-407B-4AEE-A13F-8AA84F1F750C}" presName="composite" presStyleCnt="0"/>
      <dgm:spPr/>
    </dgm:pt>
    <dgm:pt modelId="{01E28DE3-D2A4-4D5B-8683-C82D6D71D370}" type="pres">
      <dgm:prSet presAssocID="{2BDA3028-407B-4AEE-A13F-8AA84F1F750C}" presName="bgChev" presStyleLbl="node1" presStyleIdx="1" presStyleCnt="3"/>
      <dgm:spPr>
        <a:xfrm>
          <a:off x="3626752"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554DF4F0-8FA2-48E4-8DCC-602384CB7D3A}" type="pres">
      <dgm:prSet presAssocID="{2BDA3028-407B-4AEE-A13F-8AA84F1F750C}" presName="txNode" presStyleLbl="fgAcc1" presStyleIdx="1" presStyleCnt="3">
        <dgm:presLayoutVars>
          <dgm:bulletEnabled val="1"/>
        </dgm:presLayoutVars>
      </dgm:prSet>
      <dgm:spPr/>
    </dgm:pt>
    <dgm:pt modelId="{0639D8FB-5F6F-48D5-9E22-CC8080E4227A}" type="pres">
      <dgm:prSet presAssocID="{570D4E4B-12D5-4AED-8BB0-A9F31F8E7CA7}" presName="compositeSpace" presStyleCnt="0"/>
      <dgm:spPr/>
    </dgm:pt>
    <dgm:pt modelId="{CB03C37A-21A4-42A3-B4D8-E561C9141661}" type="pres">
      <dgm:prSet presAssocID="{484B776F-5418-4E31-965B-6A4C0D2FAECF}" presName="composite" presStyleCnt="0"/>
      <dgm:spPr/>
    </dgm:pt>
    <dgm:pt modelId="{F45D3BAE-545D-45D5-8FC9-9724BE6A1EA9}" type="pres">
      <dgm:prSet presAssocID="{484B776F-5418-4E31-965B-6A4C0D2FAECF}" presName="bgChev" presStyleLbl="node1" presStyleIdx="2" presStyleCnt="3"/>
      <dgm:spPr>
        <a:xfrm>
          <a:off x="7252240"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68208D08-8EC5-4782-919C-BC430DFB6ACF}" type="pres">
      <dgm:prSet presAssocID="{484B776F-5418-4E31-965B-6A4C0D2FAECF}" presName="txNode" presStyleLbl="fgAcc1" presStyleIdx="2" presStyleCnt="3">
        <dgm:presLayoutVars>
          <dgm:bulletEnabled val="1"/>
        </dgm:presLayoutVars>
      </dgm:prSet>
      <dgm:spPr/>
    </dgm:pt>
  </dgm:ptLst>
  <dgm:cxnLst>
    <dgm:cxn modelId="{ED995424-89E3-421E-B7AA-110B0B5AF467}" srcId="{8BB40915-96C9-42D5-B78B-694FB6B44056}" destId="{F95F4A49-E75F-4D81-A7FE-6A692E94114C}" srcOrd="0" destOrd="0" parTransId="{0499414A-E8AA-4556-954F-A5FF62CC1EB9}" sibTransId="{2C6DD666-9D85-4388-B566-1CF5F03BB0B2}"/>
    <dgm:cxn modelId="{C074AC70-C119-45F4-8076-57E3DCC7E0AF}" srcId="{8BB40915-96C9-42D5-B78B-694FB6B44056}" destId="{2BDA3028-407B-4AEE-A13F-8AA84F1F750C}" srcOrd="1" destOrd="0" parTransId="{586253CD-5C25-48B0-8D1D-120882E3C0BE}" sibTransId="{570D4E4B-12D5-4AED-8BB0-A9F31F8E7CA7}"/>
    <dgm:cxn modelId="{264F8875-7392-464C-8F9D-F9EC78317ED0}" type="presOf" srcId="{8BB40915-96C9-42D5-B78B-694FB6B44056}" destId="{4F2D4FBA-8E1E-44E4-B04F-089763DFA39B}" srcOrd="0" destOrd="0" presId="urn:microsoft.com/office/officeart/2005/8/layout/chevronAccent+Icon"/>
    <dgm:cxn modelId="{5C18BF86-745A-47B6-9859-991AF5A1FF65}" srcId="{8BB40915-96C9-42D5-B78B-694FB6B44056}" destId="{484B776F-5418-4E31-965B-6A4C0D2FAECF}" srcOrd="2" destOrd="0" parTransId="{CC4CC43F-5797-4120-99B8-B9872EC360B0}" sibTransId="{9B9D7EFF-76CB-4E05-84DE-719EC2CAEE7A}"/>
    <dgm:cxn modelId="{53E0D8B4-6456-4000-88D3-330883BEDB21}" type="presOf" srcId="{F95F4A49-E75F-4D81-A7FE-6A692E94114C}" destId="{87E03C07-A1E8-4A10-BC10-2C1F37304B16}" srcOrd="0" destOrd="0" presId="urn:microsoft.com/office/officeart/2005/8/layout/chevronAccent+Icon"/>
    <dgm:cxn modelId="{B9C311C1-A0F8-4AE5-854E-B32B6281D094}" type="presOf" srcId="{484B776F-5418-4E31-965B-6A4C0D2FAECF}" destId="{68208D08-8EC5-4782-919C-BC430DFB6ACF}" srcOrd="0" destOrd="0" presId="urn:microsoft.com/office/officeart/2005/8/layout/chevronAccent+Icon"/>
    <dgm:cxn modelId="{27D41BF4-A352-4FAB-8727-D564575FAAB0}" type="presOf" srcId="{2BDA3028-407B-4AEE-A13F-8AA84F1F750C}" destId="{554DF4F0-8FA2-48E4-8DCC-602384CB7D3A}" srcOrd="0" destOrd="0" presId="urn:microsoft.com/office/officeart/2005/8/layout/chevronAccent+Icon"/>
    <dgm:cxn modelId="{9CA445D2-6C9F-41CF-91D2-4DFDBA595971}" type="presParOf" srcId="{4F2D4FBA-8E1E-44E4-B04F-089763DFA39B}" destId="{B8AC4F00-0ECD-4694-911D-25CF120C06CD}" srcOrd="0" destOrd="0" presId="urn:microsoft.com/office/officeart/2005/8/layout/chevronAccent+Icon"/>
    <dgm:cxn modelId="{CDDF5961-3DC6-42CE-90B1-49795C953327}" type="presParOf" srcId="{B8AC4F00-0ECD-4694-911D-25CF120C06CD}" destId="{7C0360E1-9CF8-4A0D-818B-F43FBD870C6C}" srcOrd="0" destOrd="0" presId="urn:microsoft.com/office/officeart/2005/8/layout/chevronAccent+Icon"/>
    <dgm:cxn modelId="{0972EE7D-0954-4D96-B489-1D1EC6A51CB0}" type="presParOf" srcId="{B8AC4F00-0ECD-4694-911D-25CF120C06CD}" destId="{87E03C07-A1E8-4A10-BC10-2C1F37304B16}" srcOrd="1" destOrd="0" presId="urn:microsoft.com/office/officeart/2005/8/layout/chevronAccent+Icon"/>
    <dgm:cxn modelId="{E131D579-D20A-4336-8AC3-ED5705DB2288}" type="presParOf" srcId="{4F2D4FBA-8E1E-44E4-B04F-089763DFA39B}" destId="{52B1117D-8B5F-4664-8518-F71FB851292B}" srcOrd="1" destOrd="0" presId="urn:microsoft.com/office/officeart/2005/8/layout/chevronAccent+Icon"/>
    <dgm:cxn modelId="{6A9321E9-BB56-4ED6-A358-71ECB7BA54FA}" type="presParOf" srcId="{4F2D4FBA-8E1E-44E4-B04F-089763DFA39B}" destId="{6F6A3C9A-54E8-4DC8-9FD1-1498C3765023}" srcOrd="2" destOrd="0" presId="urn:microsoft.com/office/officeart/2005/8/layout/chevronAccent+Icon"/>
    <dgm:cxn modelId="{E048AC5C-398C-4545-963D-61DEBC1AE90D}" type="presParOf" srcId="{6F6A3C9A-54E8-4DC8-9FD1-1498C3765023}" destId="{01E28DE3-D2A4-4D5B-8683-C82D6D71D370}" srcOrd="0" destOrd="0" presId="urn:microsoft.com/office/officeart/2005/8/layout/chevronAccent+Icon"/>
    <dgm:cxn modelId="{F7C5B457-57DF-4AC6-AE29-1864179E7222}" type="presParOf" srcId="{6F6A3C9A-54E8-4DC8-9FD1-1498C3765023}" destId="{554DF4F0-8FA2-48E4-8DCC-602384CB7D3A}" srcOrd="1" destOrd="0" presId="urn:microsoft.com/office/officeart/2005/8/layout/chevronAccent+Icon"/>
    <dgm:cxn modelId="{B9C3645C-D28A-4B9D-9783-2BD52E08EE64}" type="presParOf" srcId="{4F2D4FBA-8E1E-44E4-B04F-089763DFA39B}" destId="{0639D8FB-5F6F-48D5-9E22-CC8080E4227A}" srcOrd="3" destOrd="0" presId="urn:microsoft.com/office/officeart/2005/8/layout/chevronAccent+Icon"/>
    <dgm:cxn modelId="{54A041F0-9013-47E2-A7B5-BB4601A2B736}" type="presParOf" srcId="{4F2D4FBA-8E1E-44E4-B04F-089763DFA39B}" destId="{CB03C37A-21A4-42A3-B4D8-E561C9141661}" srcOrd="4" destOrd="0" presId="urn:microsoft.com/office/officeart/2005/8/layout/chevronAccent+Icon"/>
    <dgm:cxn modelId="{387A3343-591B-4AA9-AF13-FC2ECA039F23}" type="presParOf" srcId="{CB03C37A-21A4-42A3-B4D8-E561C9141661}" destId="{F45D3BAE-545D-45D5-8FC9-9724BE6A1EA9}" srcOrd="0" destOrd="0" presId="urn:microsoft.com/office/officeart/2005/8/layout/chevronAccent+Icon"/>
    <dgm:cxn modelId="{B5B9E9A2-23C5-4916-B457-F3624030D33F}" type="presParOf" srcId="{CB03C37A-21A4-42A3-B4D8-E561C9141661}" destId="{68208D08-8EC5-4782-919C-BC430DFB6ACF}"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A41EBF-140A-4987-BBF7-C45129C0C8AD}"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CB0248E0-AE8E-4513-8718-DABF29D13A45}">
      <dgm:prSet phldrT="[Text]"/>
      <dgm:spPr/>
      <dgm:t>
        <a:bodyPr/>
        <a:lstStyle/>
        <a:p>
          <a:r>
            <a:rPr lang="en-US"/>
            <a:t>Chính sách E&amp;S</a:t>
          </a:r>
        </a:p>
      </dgm:t>
    </dgm:pt>
    <dgm:pt modelId="{DB8B268A-73E4-40F0-95E6-6CD839910C0E}" type="parTrans" cxnId="{AFC266D7-FF2D-4994-9E80-ED544DF8CB78}">
      <dgm:prSet/>
      <dgm:spPr/>
      <dgm:t>
        <a:bodyPr/>
        <a:lstStyle/>
        <a:p>
          <a:endParaRPr lang="en-US"/>
        </a:p>
      </dgm:t>
    </dgm:pt>
    <dgm:pt modelId="{BFD9B9B6-6253-4DA2-8DF4-39064529317D}" type="sibTrans" cxnId="{AFC266D7-FF2D-4994-9E80-ED544DF8CB78}">
      <dgm:prSet/>
      <dgm:spPr/>
      <dgm:t>
        <a:bodyPr/>
        <a:lstStyle/>
        <a:p>
          <a:endParaRPr lang="en-US"/>
        </a:p>
      </dgm:t>
    </dgm:pt>
    <dgm:pt modelId="{605E8A74-2BEA-45F1-A6BD-0FD7F69D1C6D}">
      <dgm:prSet phldrT="[Text]"/>
      <dgm:spPr/>
      <dgm:t>
        <a:bodyPr/>
        <a:lstStyle/>
        <a:p>
          <a:r>
            <a:rPr lang="en-US"/>
            <a:t>Cam kết, vai trò &amp; trách nhiệm của Tổ chức tài chính đến PTBV </a:t>
          </a:r>
        </a:p>
      </dgm:t>
    </dgm:pt>
    <dgm:pt modelId="{A2514277-8EA1-4452-A2F7-0326DA6C74BB}" type="parTrans" cxnId="{427CED86-C041-424A-92B7-9D5FCBFF025B}">
      <dgm:prSet/>
      <dgm:spPr/>
      <dgm:t>
        <a:bodyPr/>
        <a:lstStyle/>
        <a:p>
          <a:endParaRPr lang="en-US"/>
        </a:p>
      </dgm:t>
    </dgm:pt>
    <dgm:pt modelId="{21FDCA28-9EFC-490C-99C8-5EEA1DD2A338}" type="sibTrans" cxnId="{427CED86-C041-424A-92B7-9D5FCBFF025B}">
      <dgm:prSet/>
      <dgm:spPr/>
      <dgm:t>
        <a:bodyPr/>
        <a:lstStyle/>
        <a:p>
          <a:endParaRPr lang="en-US"/>
        </a:p>
      </dgm:t>
    </dgm:pt>
    <dgm:pt modelId="{F1D6079C-A149-456C-8764-E31A7B2B92BF}">
      <dgm:prSet phldrT="[Text]"/>
      <dgm:spPr/>
      <dgm:t>
        <a:bodyPr/>
        <a:lstStyle/>
        <a:p>
          <a:r>
            <a:rPr lang="en-US" dirty="0" err="1"/>
            <a:t>Chính</a:t>
          </a:r>
          <a:r>
            <a:rPr lang="en-US" dirty="0"/>
            <a:t> </a:t>
          </a:r>
          <a:r>
            <a:rPr lang="en-US" dirty="0" err="1"/>
            <a:t>sách</a:t>
          </a:r>
          <a:r>
            <a:rPr lang="en-US" dirty="0"/>
            <a:t> </a:t>
          </a:r>
          <a:r>
            <a:rPr lang="en-US" dirty="0" err="1"/>
            <a:t>tiếp</a:t>
          </a:r>
          <a:r>
            <a:rPr lang="en-US" dirty="0"/>
            <a:t> </a:t>
          </a:r>
          <a:r>
            <a:rPr lang="en-US" dirty="0" err="1"/>
            <a:t>cận</a:t>
          </a:r>
          <a:r>
            <a:rPr lang="en-US" dirty="0"/>
            <a:t> </a:t>
          </a:r>
          <a:r>
            <a:rPr lang="en-US"/>
            <a:t>thông tin</a:t>
          </a:r>
        </a:p>
      </dgm:t>
    </dgm:pt>
    <dgm:pt modelId="{B7C77F4F-7700-4D59-B3CD-967F1813243C}" type="parTrans" cxnId="{95A7A46F-2737-41EC-9927-9129CE8171C8}">
      <dgm:prSet/>
      <dgm:spPr/>
      <dgm:t>
        <a:bodyPr/>
        <a:lstStyle/>
        <a:p>
          <a:endParaRPr lang="en-US"/>
        </a:p>
      </dgm:t>
    </dgm:pt>
    <dgm:pt modelId="{94AB5FC1-840F-4EB0-A935-9294ACA83417}" type="sibTrans" cxnId="{95A7A46F-2737-41EC-9927-9129CE8171C8}">
      <dgm:prSet/>
      <dgm:spPr/>
      <dgm:t>
        <a:bodyPr/>
        <a:lstStyle/>
        <a:p>
          <a:endParaRPr lang="en-US"/>
        </a:p>
      </dgm:t>
    </dgm:pt>
    <dgm:pt modelId="{A1BCBFEA-6430-4384-A8B0-6E383D3D379F}">
      <dgm:prSet phldrT="[Text]"/>
      <dgm:spPr/>
      <dgm:t>
        <a:bodyPr/>
        <a:lstStyle/>
        <a:p>
          <a:r>
            <a:rPr lang="en-US"/>
            <a:t>Cam kết tính minh bạch, quản trị </a:t>
          </a:r>
        </a:p>
      </dgm:t>
    </dgm:pt>
    <dgm:pt modelId="{F7A565F7-A964-4BA8-9301-87B7C080D005}" type="parTrans" cxnId="{BDB022A1-9A56-4B54-AA4D-E0ACE534557A}">
      <dgm:prSet/>
      <dgm:spPr/>
      <dgm:t>
        <a:bodyPr/>
        <a:lstStyle/>
        <a:p>
          <a:endParaRPr lang="en-US"/>
        </a:p>
      </dgm:t>
    </dgm:pt>
    <dgm:pt modelId="{78DA2E1F-1A88-4DB7-BE89-E43DA65134DF}" type="sibTrans" cxnId="{BDB022A1-9A56-4B54-AA4D-E0ACE534557A}">
      <dgm:prSet/>
      <dgm:spPr/>
      <dgm:t>
        <a:bodyPr/>
        <a:lstStyle/>
        <a:p>
          <a:endParaRPr lang="en-US"/>
        </a:p>
      </dgm:t>
    </dgm:pt>
    <dgm:pt modelId="{7978D6F6-501C-42DB-97D7-44B343124C75}">
      <dgm:prSet phldrT="[Text]"/>
      <dgm:spPr/>
      <dgm:t>
        <a:bodyPr/>
        <a:lstStyle/>
        <a:p>
          <a:r>
            <a:rPr lang="en-US"/>
            <a:t>Tiêu chuẩn hiệu suất</a:t>
          </a:r>
        </a:p>
      </dgm:t>
    </dgm:pt>
    <dgm:pt modelId="{959E2C39-2A0C-466D-8335-EBF1557DE6CF}" type="parTrans" cxnId="{64648C1F-6335-443B-B302-8D8100C06AE6}">
      <dgm:prSet/>
      <dgm:spPr/>
      <dgm:t>
        <a:bodyPr/>
        <a:lstStyle/>
        <a:p>
          <a:endParaRPr lang="en-US"/>
        </a:p>
      </dgm:t>
    </dgm:pt>
    <dgm:pt modelId="{33983E32-1A3C-4CD7-8593-86BF8AB33F15}" type="sibTrans" cxnId="{64648C1F-6335-443B-B302-8D8100C06AE6}">
      <dgm:prSet/>
      <dgm:spPr/>
      <dgm:t>
        <a:bodyPr/>
        <a:lstStyle/>
        <a:p>
          <a:endParaRPr lang="en-US"/>
        </a:p>
      </dgm:t>
    </dgm:pt>
    <dgm:pt modelId="{60A4CE7F-3E21-49B1-B9F9-805D65B383CC}">
      <dgm:prSet phldrT="[Text]"/>
      <dgm:spPr/>
      <dgm:t>
        <a:bodyPr/>
        <a:lstStyle/>
        <a:p>
          <a:r>
            <a:rPr lang="en-US"/>
            <a:t>Công khai thông tin của tổ chức (dv đầu tư &amp; tư vấn)</a:t>
          </a:r>
        </a:p>
      </dgm:t>
    </dgm:pt>
    <dgm:pt modelId="{7156DA48-96FF-4CDA-8B47-CB7B30224921}" type="parTrans" cxnId="{87200581-5D0A-4318-9432-1D938C503D2E}">
      <dgm:prSet/>
      <dgm:spPr/>
      <dgm:t>
        <a:bodyPr/>
        <a:lstStyle/>
        <a:p>
          <a:endParaRPr lang="en-US"/>
        </a:p>
      </dgm:t>
    </dgm:pt>
    <dgm:pt modelId="{8E89664A-E447-4F24-BB9D-1356377388F1}" type="sibTrans" cxnId="{87200581-5D0A-4318-9432-1D938C503D2E}">
      <dgm:prSet/>
      <dgm:spPr/>
      <dgm:t>
        <a:bodyPr/>
        <a:lstStyle/>
        <a:p>
          <a:endParaRPr lang="en-US"/>
        </a:p>
      </dgm:t>
    </dgm:pt>
    <dgm:pt modelId="{E0D447C4-6476-41FB-B43D-1C7DA8F47DA8}">
      <dgm:prSet/>
      <dgm:spPr/>
      <dgm:t>
        <a:bodyPr/>
        <a:lstStyle/>
        <a:p>
          <a:r>
            <a:rPr lang="en-US"/>
            <a:t>Hướng dẫn cách xđ rủi ro &amp; tác động</a:t>
          </a:r>
        </a:p>
      </dgm:t>
    </dgm:pt>
    <dgm:pt modelId="{E39430C0-DF46-4EBF-867A-5B931080B092}" type="parTrans" cxnId="{77F99CE4-A037-48FD-9A72-D57DEF6C6D9F}">
      <dgm:prSet/>
      <dgm:spPr/>
      <dgm:t>
        <a:bodyPr/>
        <a:lstStyle/>
        <a:p>
          <a:endParaRPr lang="en-US"/>
        </a:p>
      </dgm:t>
    </dgm:pt>
    <dgm:pt modelId="{E4DF35B3-8605-4586-98D5-2DB246513DB0}" type="sibTrans" cxnId="{77F99CE4-A037-48FD-9A72-D57DEF6C6D9F}">
      <dgm:prSet/>
      <dgm:spPr/>
      <dgm:t>
        <a:bodyPr/>
        <a:lstStyle/>
        <a:p>
          <a:endParaRPr lang="en-US"/>
        </a:p>
      </dgm:t>
    </dgm:pt>
    <dgm:pt modelId="{FDC57DC5-0DC3-41FA-9BB0-2AE228114E11}">
      <dgm:prSet/>
      <dgm:spPr/>
      <dgm:t>
        <a:bodyPr/>
        <a:lstStyle/>
        <a:p>
          <a:r>
            <a:rPr lang="en-US"/>
            <a:t>Tránh, giảm thiểu &amp; quản lý rủi ro</a:t>
          </a:r>
        </a:p>
      </dgm:t>
    </dgm:pt>
    <dgm:pt modelId="{EEB6B9B2-901C-40F9-86BD-1615BCF73616}" type="parTrans" cxnId="{0F90A71D-8322-42E1-953D-B726EDFD9CE7}">
      <dgm:prSet/>
      <dgm:spPr/>
      <dgm:t>
        <a:bodyPr/>
        <a:lstStyle/>
        <a:p>
          <a:endParaRPr lang="en-US"/>
        </a:p>
      </dgm:t>
    </dgm:pt>
    <dgm:pt modelId="{F3CC58EE-2EC0-461F-906C-6E889EC7028A}" type="sibTrans" cxnId="{0F90A71D-8322-42E1-953D-B726EDFD9CE7}">
      <dgm:prSet/>
      <dgm:spPr/>
      <dgm:t>
        <a:bodyPr/>
        <a:lstStyle/>
        <a:p>
          <a:endParaRPr lang="en-US"/>
        </a:p>
      </dgm:t>
    </dgm:pt>
    <dgm:pt modelId="{1DE0B06E-EF95-4B68-A984-FEC491B5C6AD}" type="pres">
      <dgm:prSet presAssocID="{56A41EBF-140A-4987-BBF7-C45129C0C8AD}" presName="Name0" presStyleCnt="0">
        <dgm:presLayoutVars>
          <dgm:dir/>
          <dgm:animLvl val="lvl"/>
          <dgm:resizeHandles val="exact"/>
        </dgm:presLayoutVars>
      </dgm:prSet>
      <dgm:spPr/>
    </dgm:pt>
    <dgm:pt modelId="{2E9433ED-42A3-4B97-800A-FB87A0C14B4E}" type="pres">
      <dgm:prSet presAssocID="{56A41EBF-140A-4987-BBF7-C45129C0C8AD}" presName="tSp" presStyleCnt="0"/>
      <dgm:spPr/>
    </dgm:pt>
    <dgm:pt modelId="{54593C03-F2ED-4464-BBC8-B90B9528C49A}" type="pres">
      <dgm:prSet presAssocID="{56A41EBF-140A-4987-BBF7-C45129C0C8AD}" presName="bSp" presStyleCnt="0"/>
      <dgm:spPr/>
    </dgm:pt>
    <dgm:pt modelId="{78AAD9D1-7750-47D5-8974-BBCCDFCEE5BD}" type="pres">
      <dgm:prSet presAssocID="{56A41EBF-140A-4987-BBF7-C45129C0C8AD}" presName="process" presStyleCnt="0"/>
      <dgm:spPr/>
    </dgm:pt>
    <dgm:pt modelId="{340F2D3A-D3D5-4962-85EE-FAC60C5D866E}" type="pres">
      <dgm:prSet presAssocID="{CB0248E0-AE8E-4513-8718-DABF29D13A45}" presName="composite1" presStyleCnt="0"/>
      <dgm:spPr/>
    </dgm:pt>
    <dgm:pt modelId="{9BA0DD07-64DB-41A2-BCD4-4082255AB944}" type="pres">
      <dgm:prSet presAssocID="{CB0248E0-AE8E-4513-8718-DABF29D13A45}" presName="dummyNode1" presStyleLbl="node1" presStyleIdx="0" presStyleCnt="3"/>
      <dgm:spPr/>
    </dgm:pt>
    <dgm:pt modelId="{C74A578C-0A9B-464E-9BE3-F384720A6927}" type="pres">
      <dgm:prSet presAssocID="{CB0248E0-AE8E-4513-8718-DABF29D13A45}" presName="childNode1" presStyleLbl="bgAcc1" presStyleIdx="0" presStyleCnt="3">
        <dgm:presLayoutVars>
          <dgm:bulletEnabled val="1"/>
        </dgm:presLayoutVars>
      </dgm:prSet>
      <dgm:spPr/>
    </dgm:pt>
    <dgm:pt modelId="{3CC86B3B-1D45-4BC3-88CD-AA2B614D961A}" type="pres">
      <dgm:prSet presAssocID="{CB0248E0-AE8E-4513-8718-DABF29D13A45}" presName="childNode1tx" presStyleLbl="bgAcc1" presStyleIdx="0" presStyleCnt="3">
        <dgm:presLayoutVars>
          <dgm:bulletEnabled val="1"/>
        </dgm:presLayoutVars>
      </dgm:prSet>
      <dgm:spPr/>
    </dgm:pt>
    <dgm:pt modelId="{ED29A0DD-DE21-4C1C-BDCA-B64758360670}" type="pres">
      <dgm:prSet presAssocID="{CB0248E0-AE8E-4513-8718-DABF29D13A45}" presName="parentNode1" presStyleLbl="node1" presStyleIdx="0" presStyleCnt="3">
        <dgm:presLayoutVars>
          <dgm:chMax val="1"/>
          <dgm:bulletEnabled val="1"/>
        </dgm:presLayoutVars>
      </dgm:prSet>
      <dgm:spPr/>
    </dgm:pt>
    <dgm:pt modelId="{C891DE06-CD70-43BC-9B11-99B046E5F8FE}" type="pres">
      <dgm:prSet presAssocID="{CB0248E0-AE8E-4513-8718-DABF29D13A45}" presName="connSite1" presStyleCnt="0"/>
      <dgm:spPr/>
    </dgm:pt>
    <dgm:pt modelId="{736AD1C4-EBD2-4D7D-A560-61727EA4688A}" type="pres">
      <dgm:prSet presAssocID="{BFD9B9B6-6253-4DA2-8DF4-39064529317D}" presName="Name9" presStyleLbl="sibTrans2D1" presStyleIdx="0" presStyleCnt="2"/>
      <dgm:spPr/>
    </dgm:pt>
    <dgm:pt modelId="{F9E0B8B2-2F93-460F-9C06-E9E9568207A1}" type="pres">
      <dgm:prSet presAssocID="{F1D6079C-A149-456C-8764-E31A7B2B92BF}" presName="composite2" presStyleCnt="0"/>
      <dgm:spPr/>
    </dgm:pt>
    <dgm:pt modelId="{0EA820A8-18C4-4A0B-873E-E00AF3EDE56C}" type="pres">
      <dgm:prSet presAssocID="{F1D6079C-A149-456C-8764-E31A7B2B92BF}" presName="dummyNode2" presStyleLbl="node1" presStyleIdx="0" presStyleCnt="3"/>
      <dgm:spPr/>
    </dgm:pt>
    <dgm:pt modelId="{ADDE4922-A0EF-46D2-AACF-C49D8A082D39}" type="pres">
      <dgm:prSet presAssocID="{F1D6079C-A149-456C-8764-E31A7B2B92BF}" presName="childNode2" presStyleLbl="bgAcc1" presStyleIdx="1" presStyleCnt="3">
        <dgm:presLayoutVars>
          <dgm:bulletEnabled val="1"/>
        </dgm:presLayoutVars>
      </dgm:prSet>
      <dgm:spPr/>
    </dgm:pt>
    <dgm:pt modelId="{7BA203A4-2084-453D-9C8E-C33467726DED}" type="pres">
      <dgm:prSet presAssocID="{F1D6079C-A149-456C-8764-E31A7B2B92BF}" presName="childNode2tx" presStyleLbl="bgAcc1" presStyleIdx="1" presStyleCnt="3">
        <dgm:presLayoutVars>
          <dgm:bulletEnabled val="1"/>
        </dgm:presLayoutVars>
      </dgm:prSet>
      <dgm:spPr/>
    </dgm:pt>
    <dgm:pt modelId="{1BD6A29C-33D3-415E-9B56-125C5AB74F5A}" type="pres">
      <dgm:prSet presAssocID="{F1D6079C-A149-456C-8764-E31A7B2B92BF}" presName="parentNode2" presStyleLbl="node1" presStyleIdx="1" presStyleCnt="3">
        <dgm:presLayoutVars>
          <dgm:chMax val="0"/>
          <dgm:bulletEnabled val="1"/>
        </dgm:presLayoutVars>
      </dgm:prSet>
      <dgm:spPr/>
    </dgm:pt>
    <dgm:pt modelId="{B6BE28E5-99DD-41A2-B9F7-C6760EDAF854}" type="pres">
      <dgm:prSet presAssocID="{F1D6079C-A149-456C-8764-E31A7B2B92BF}" presName="connSite2" presStyleCnt="0"/>
      <dgm:spPr/>
    </dgm:pt>
    <dgm:pt modelId="{15410C87-13CF-40F3-9606-9956F63ABF36}" type="pres">
      <dgm:prSet presAssocID="{94AB5FC1-840F-4EB0-A935-9294ACA83417}" presName="Name18" presStyleLbl="sibTrans2D1" presStyleIdx="1" presStyleCnt="2"/>
      <dgm:spPr/>
    </dgm:pt>
    <dgm:pt modelId="{641135F9-5668-4046-9143-BF63DC5296AC}" type="pres">
      <dgm:prSet presAssocID="{7978D6F6-501C-42DB-97D7-44B343124C75}" presName="composite1" presStyleCnt="0"/>
      <dgm:spPr/>
    </dgm:pt>
    <dgm:pt modelId="{D07A4F18-2A6D-4484-986D-1E0DC5AE953F}" type="pres">
      <dgm:prSet presAssocID="{7978D6F6-501C-42DB-97D7-44B343124C75}" presName="dummyNode1" presStyleLbl="node1" presStyleIdx="1" presStyleCnt="3"/>
      <dgm:spPr/>
    </dgm:pt>
    <dgm:pt modelId="{7F6568D4-5E26-4ACB-9F8B-F9B8EA0A3752}" type="pres">
      <dgm:prSet presAssocID="{7978D6F6-501C-42DB-97D7-44B343124C75}" presName="childNode1" presStyleLbl="bgAcc1" presStyleIdx="2" presStyleCnt="3">
        <dgm:presLayoutVars>
          <dgm:bulletEnabled val="1"/>
        </dgm:presLayoutVars>
      </dgm:prSet>
      <dgm:spPr/>
    </dgm:pt>
    <dgm:pt modelId="{143B93C5-6B2D-4FCF-8363-6086DEBDF65B}" type="pres">
      <dgm:prSet presAssocID="{7978D6F6-501C-42DB-97D7-44B343124C75}" presName="childNode1tx" presStyleLbl="bgAcc1" presStyleIdx="2" presStyleCnt="3">
        <dgm:presLayoutVars>
          <dgm:bulletEnabled val="1"/>
        </dgm:presLayoutVars>
      </dgm:prSet>
      <dgm:spPr/>
    </dgm:pt>
    <dgm:pt modelId="{41554B9C-3C4D-47F4-90B8-71C2453024BA}" type="pres">
      <dgm:prSet presAssocID="{7978D6F6-501C-42DB-97D7-44B343124C75}" presName="parentNode1" presStyleLbl="node1" presStyleIdx="2" presStyleCnt="3">
        <dgm:presLayoutVars>
          <dgm:chMax val="1"/>
          <dgm:bulletEnabled val="1"/>
        </dgm:presLayoutVars>
      </dgm:prSet>
      <dgm:spPr/>
    </dgm:pt>
    <dgm:pt modelId="{5D8382A8-4E7C-4B6A-9F64-872FF56BF6D1}" type="pres">
      <dgm:prSet presAssocID="{7978D6F6-501C-42DB-97D7-44B343124C75}" presName="connSite1" presStyleCnt="0"/>
      <dgm:spPr/>
    </dgm:pt>
  </dgm:ptLst>
  <dgm:cxnLst>
    <dgm:cxn modelId="{68E4640D-48F2-4834-AA89-35CF4DE45657}" type="presOf" srcId="{605E8A74-2BEA-45F1-A6BD-0FD7F69D1C6D}" destId="{C74A578C-0A9B-464E-9BE3-F384720A6927}" srcOrd="0" destOrd="0" presId="urn:microsoft.com/office/officeart/2005/8/layout/hProcess4"/>
    <dgm:cxn modelId="{CA18360E-53BA-4BAB-9252-13B05DD7EA05}" type="presOf" srcId="{F1D6079C-A149-456C-8764-E31A7B2B92BF}" destId="{1BD6A29C-33D3-415E-9B56-125C5AB74F5A}" srcOrd="0" destOrd="0" presId="urn:microsoft.com/office/officeart/2005/8/layout/hProcess4"/>
    <dgm:cxn modelId="{0F90A71D-8322-42E1-953D-B726EDFD9CE7}" srcId="{7978D6F6-501C-42DB-97D7-44B343124C75}" destId="{FDC57DC5-0DC3-41FA-9BB0-2AE228114E11}" srcOrd="1" destOrd="0" parTransId="{EEB6B9B2-901C-40F9-86BD-1615BCF73616}" sibTransId="{F3CC58EE-2EC0-461F-906C-6E889EC7028A}"/>
    <dgm:cxn modelId="{64648C1F-6335-443B-B302-8D8100C06AE6}" srcId="{56A41EBF-140A-4987-BBF7-C45129C0C8AD}" destId="{7978D6F6-501C-42DB-97D7-44B343124C75}" srcOrd="2" destOrd="0" parTransId="{959E2C39-2A0C-466D-8335-EBF1557DE6CF}" sibTransId="{33983E32-1A3C-4CD7-8593-86BF8AB33F15}"/>
    <dgm:cxn modelId="{CDC11F3C-CF38-415D-BE82-65A44545DB36}" type="presOf" srcId="{605E8A74-2BEA-45F1-A6BD-0FD7F69D1C6D}" destId="{3CC86B3B-1D45-4BC3-88CD-AA2B614D961A}" srcOrd="1" destOrd="0" presId="urn:microsoft.com/office/officeart/2005/8/layout/hProcess4"/>
    <dgm:cxn modelId="{EBD3D663-B71F-48CF-915E-B082047418BB}" type="presOf" srcId="{CB0248E0-AE8E-4513-8718-DABF29D13A45}" destId="{ED29A0DD-DE21-4C1C-BDCA-B64758360670}" srcOrd="0" destOrd="0" presId="urn:microsoft.com/office/officeart/2005/8/layout/hProcess4"/>
    <dgm:cxn modelId="{2501FF64-5ADE-44B1-B8FE-60EDD5F88298}" type="presOf" srcId="{E0D447C4-6476-41FB-B43D-1C7DA8F47DA8}" destId="{7F6568D4-5E26-4ACB-9F8B-F9B8EA0A3752}" srcOrd="0" destOrd="0" presId="urn:microsoft.com/office/officeart/2005/8/layout/hProcess4"/>
    <dgm:cxn modelId="{573E2D49-0E4A-484C-BF3C-3BBA2FFDC444}" type="presOf" srcId="{FDC57DC5-0DC3-41FA-9BB0-2AE228114E11}" destId="{143B93C5-6B2D-4FCF-8363-6086DEBDF65B}" srcOrd="1" destOrd="1" presId="urn:microsoft.com/office/officeart/2005/8/layout/hProcess4"/>
    <dgm:cxn modelId="{0383234B-0D45-4337-B3FD-91D60E0D8552}" type="presOf" srcId="{A1BCBFEA-6430-4384-A8B0-6E383D3D379F}" destId="{7BA203A4-2084-453D-9C8E-C33467726DED}" srcOrd="1" destOrd="0" presId="urn:microsoft.com/office/officeart/2005/8/layout/hProcess4"/>
    <dgm:cxn modelId="{95A7A46F-2737-41EC-9927-9129CE8171C8}" srcId="{56A41EBF-140A-4987-BBF7-C45129C0C8AD}" destId="{F1D6079C-A149-456C-8764-E31A7B2B92BF}" srcOrd="1" destOrd="0" parTransId="{B7C77F4F-7700-4D59-B3CD-967F1813243C}" sibTransId="{94AB5FC1-840F-4EB0-A935-9294ACA83417}"/>
    <dgm:cxn modelId="{DEF88352-C814-4155-912A-FC6EB2AEF094}" type="presOf" srcId="{E0D447C4-6476-41FB-B43D-1C7DA8F47DA8}" destId="{143B93C5-6B2D-4FCF-8363-6086DEBDF65B}" srcOrd="1" destOrd="0" presId="urn:microsoft.com/office/officeart/2005/8/layout/hProcess4"/>
    <dgm:cxn modelId="{192EE152-54C0-4F19-970E-9DBF45D43DF8}" type="presOf" srcId="{60A4CE7F-3E21-49B1-B9F9-805D65B383CC}" destId="{7BA203A4-2084-453D-9C8E-C33467726DED}" srcOrd="1" destOrd="1" presId="urn:microsoft.com/office/officeart/2005/8/layout/hProcess4"/>
    <dgm:cxn modelId="{B58B827A-1396-4BC9-9562-B949472A74ED}" type="presOf" srcId="{60A4CE7F-3E21-49B1-B9F9-805D65B383CC}" destId="{ADDE4922-A0EF-46D2-AACF-C49D8A082D39}" srcOrd="0" destOrd="1" presId="urn:microsoft.com/office/officeart/2005/8/layout/hProcess4"/>
    <dgm:cxn modelId="{87200581-5D0A-4318-9432-1D938C503D2E}" srcId="{F1D6079C-A149-456C-8764-E31A7B2B92BF}" destId="{60A4CE7F-3E21-49B1-B9F9-805D65B383CC}" srcOrd="1" destOrd="0" parTransId="{7156DA48-96FF-4CDA-8B47-CB7B30224921}" sibTransId="{8E89664A-E447-4F24-BB9D-1356377388F1}"/>
    <dgm:cxn modelId="{427CED86-C041-424A-92B7-9D5FCBFF025B}" srcId="{CB0248E0-AE8E-4513-8718-DABF29D13A45}" destId="{605E8A74-2BEA-45F1-A6BD-0FD7F69D1C6D}" srcOrd="0" destOrd="0" parTransId="{A2514277-8EA1-4452-A2F7-0326DA6C74BB}" sibTransId="{21FDCA28-9EFC-490C-99C8-5EEA1DD2A338}"/>
    <dgm:cxn modelId="{BDB022A1-9A56-4B54-AA4D-E0ACE534557A}" srcId="{F1D6079C-A149-456C-8764-E31A7B2B92BF}" destId="{A1BCBFEA-6430-4384-A8B0-6E383D3D379F}" srcOrd="0" destOrd="0" parTransId="{F7A565F7-A964-4BA8-9301-87B7C080D005}" sibTransId="{78DA2E1F-1A88-4DB7-BE89-E43DA65134DF}"/>
    <dgm:cxn modelId="{8C6BF9A7-CA0C-4EE4-8612-A297FE6FE274}" type="presOf" srcId="{7978D6F6-501C-42DB-97D7-44B343124C75}" destId="{41554B9C-3C4D-47F4-90B8-71C2453024BA}" srcOrd="0" destOrd="0" presId="urn:microsoft.com/office/officeart/2005/8/layout/hProcess4"/>
    <dgm:cxn modelId="{539796AB-CE1E-4700-9E45-263432A64068}" type="presOf" srcId="{A1BCBFEA-6430-4384-A8B0-6E383D3D379F}" destId="{ADDE4922-A0EF-46D2-AACF-C49D8A082D39}" srcOrd="0" destOrd="0" presId="urn:microsoft.com/office/officeart/2005/8/layout/hProcess4"/>
    <dgm:cxn modelId="{726915C9-FA6E-4193-B057-FDDA63170D93}" type="presOf" srcId="{FDC57DC5-0DC3-41FA-9BB0-2AE228114E11}" destId="{7F6568D4-5E26-4ACB-9F8B-F9B8EA0A3752}" srcOrd="0" destOrd="1" presId="urn:microsoft.com/office/officeart/2005/8/layout/hProcess4"/>
    <dgm:cxn modelId="{8A3060CD-D040-456A-9986-42B62533E689}" type="presOf" srcId="{56A41EBF-140A-4987-BBF7-C45129C0C8AD}" destId="{1DE0B06E-EF95-4B68-A984-FEC491B5C6AD}" srcOrd="0" destOrd="0" presId="urn:microsoft.com/office/officeart/2005/8/layout/hProcess4"/>
    <dgm:cxn modelId="{432919D2-02E1-417B-AD4A-D43AEA192835}" type="presOf" srcId="{94AB5FC1-840F-4EB0-A935-9294ACA83417}" destId="{15410C87-13CF-40F3-9606-9956F63ABF36}" srcOrd="0" destOrd="0" presId="urn:microsoft.com/office/officeart/2005/8/layout/hProcess4"/>
    <dgm:cxn modelId="{AFC266D7-FF2D-4994-9E80-ED544DF8CB78}" srcId="{56A41EBF-140A-4987-BBF7-C45129C0C8AD}" destId="{CB0248E0-AE8E-4513-8718-DABF29D13A45}" srcOrd="0" destOrd="0" parTransId="{DB8B268A-73E4-40F0-95E6-6CD839910C0E}" sibTransId="{BFD9B9B6-6253-4DA2-8DF4-39064529317D}"/>
    <dgm:cxn modelId="{77F99CE4-A037-48FD-9A72-D57DEF6C6D9F}" srcId="{7978D6F6-501C-42DB-97D7-44B343124C75}" destId="{E0D447C4-6476-41FB-B43D-1C7DA8F47DA8}" srcOrd="0" destOrd="0" parTransId="{E39430C0-DF46-4EBF-867A-5B931080B092}" sibTransId="{E4DF35B3-8605-4586-98D5-2DB246513DB0}"/>
    <dgm:cxn modelId="{87BDC9E6-CB0C-4EA9-9E93-F937E48972AE}" type="presOf" srcId="{BFD9B9B6-6253-4DA2-8DF4-39064529317D}" destId="{736AD1C4-EBD2-4D7D-A560-61727EA4688A}" srcOrd="0" destOrd="0" presId="urn:microsoft.com/office/officeart/2005/8/layout/hProcess4"/>
    <dgm:cxn modelId="{2C06236A-7998-4ED6-BAD5-887F77CFA0FA}" type="presParOf" srcId="{1DE0B06E-EF95-4B68-A984-FEC491B5C6AD}" destId="{2E9433ED-42A3-4B97-800A-FB87A0C14B4E}" srcOrd="0" destOrd="0" presId="urn:microsoft.com/office/officeart/2005/8/layout/hProcess4"/>
    <dgm:cxn modelId="{9064B2DF-B0C1-4C91-ADF5-4B001CBCCDA8}" type="presParOf" srcId="{1DE0B06E-EF95-4B68-A984-FEC491B5C6AD}" destId="{54593C03-F2ED-4464-BBC8-B90B9528C49A}" srcOrd="1" destOrd="0" presId="urn:microsoft.com/office/officeart/2005/8/layout/hProcess4"/>
    <dgm:cxn modelId="{2C800702-050C-40B6-AE6B-B9619A4E42A3}" type="presParOf" srcId="{1DE0B06E-EF95-4B68-A984-FEC491B5C6AD}" destId="{78AAD9D1-7750-47D5-8974-BBCCDFCEE5BD}" srcOrd="2" destOrd="0" presId="urn:microsoft.com/office/officeart/2005/8/layout/hProcess4"/>
    <dgm:cxn modelId="{8AC765E8-451D-4797-85BA-67E9A8507E6F}" type="presParOf" srcId="{78AAD9D1-7750-47D5-8974-BBCCDFCEE5BD}" destId="{340F2D3A-D3D5-4962-85EE-FAC60C5D866E}" srcOrd="0" destOrd="0" presId="urn:microsoft.com/office/officeart/2005/8/layout/hProcess4"/>
    <dgm:cxn modelId="{4CA3B2C5-4263-4398-BDA6-313B3B6743A3}" type="presParOf" srcId="{340F2D3A-D3D5-4962-85EE-FAC60C5D866E}" destId="{9BA0DD07-64DB-41A2-BCD4-4082255AB944}" srcOrd="0" destOrd="0" presId="urn:microsoft.com/office/officeart/2005/8/layout/hProcess4"/>
    <dgm:cxn modelId="{A426B927-B869-4735-B82F-5BF89CEC611C}" type="presParOf" srcId="{340F2D3A-D3D5-4962-85EE-FAC60C5D866E}" destId="{C74A578C-0A9B-464E-9BE3-F384720A6927}" srcOrd="1" destOrd="0" presId="urn:microsoft.com/office/officeart/2005/8/layout/hProcess4"/>
    <dgm:cxn modelId="{B95040E7-F09F-42D7-92A3-4797D79CC2F1}" type="presParOf" srcId="{340F2D3A-D3D5-4962-85EE-FAC60C5D866E}" destId="{3CC86B3B-1D45-4BC3-88CD-AA2B614D961A}" srcOrd="2" destOrd="0" presId="urn:microsoft.com/office/officeart/2005/8/layout/hProcess4"/>
    <dgm:cxn modelId="{3A6956FE-F1C4-43DE-84A2-D038DBF22DCC}" type="presParOf" srcId="{340F2D3A-D3D5-4962-85EE-FAC60C5D866E}" destId="{ED29A0DD-DE21-4C1C-BDCA-B64758360670}" srcOrd="3" destOrd="0" presId="urn:microsoft.com/office/officeart/2005/8/layout/hProcess4"/>
    <dgm:cxn modelId="{9D051532-988F-4CC4-9BD0-17936E6970BB}" type="presParOf" srcId="{340F2D3A-D3D5-4962-85EE-FAC60C5D866E}" destId="{C891DE06-CD70-43BC-9B11-99B046E5F8FE}" srcOrd="4" destOrd="0" presId="urn:microsoft.com/office/officeart/2005/8/layout/hProcess4"/>
    <dgm:cxn modelId="{6752F5D7-BA48-40FC-9058-BAB869226134}" type="presParOf" srcId="{78AAD9D1-7750-47D5-8974-BBCCDFCEE5BD}" destId="{736AD1C4-EBD2-4D7D-A560-61727EA4688A}" srcOrd="1" destOrd="0" presId="urn:microsoft.com/office/officeart/2005/8/layout/hProcess4"/>
    <dgm:cxn modelId="{08B26029-4B99-4A4E-B281-E3A9869D47A7}" type="presParOf" srcId="{78AAD9D1-7750-47D5-8974-BBCCDFCEE5BD}" destId="{F9E0B8B2-2F93-460F-9C06-E9E9568207A1}" srcOrd="2" destOrd="0" presId="urn:microsoft.com/office/officeart/2005/8/layout/hProcess4"/>
    <dgm:cxn modelId="{C120113A-E2E0-4848-A9EC-B8489CC53FCD}" type="presParOf" srcId="{F9E0B8B2-2F93-460F-9C06-E9E9568207A1}" destId="{0EA820A8-18C4-4A0B-873E-E00AF3EDE56C}" srcOrd="0" destOrd="0" presId="urn:microsoft.com/office/officeart/2005/8/layout/hProcess4"/>
    <dgm:cxn modelId="{C3A4D691-E6D4-4ABF-A0E1-9A42548273B4}" type="presParOf" srcId="{F9E0B8B2-2F93-460F-9C06-E9E9568207A1}" destId="{ADDE4922-A0EF-46D2-AACF-C49D8A082D39}" srcOrd="1" destOrd="0" presId="urn:microsoft.com/office/officeart/2005/8/layout/hProcess4"/>
    <dgm:cxn modelId="{E35C95CB-470B-4610-AF00-608EA113B96D}" type="presParOf" srcId="{F9E0B8B2-2F93-460F-9C06-E9E9568207A1}" destId="{7BA203A4-2084-453D-9C8E-C33467726DED}" srcOrd="2" destOrd="0" presId="urn:microsoft.com/office/officeart/2005/8/layout/hProcess4"/>
    <dgm:cxn modelId="{3F10D6BF-C46D-4E41-B148-E04DB4FC6168}" type="presParOf" srcId="{F9E0B8B2-2F93-460F-9C06-E9E9568207A1}" destId="{1BD6A29C-33D3-415E-9B56-125C5AB74F5A}" srcOrd="3" destOrd="0" presId="urn:microsoft.com/office/officeart/2005/8/layout/hProcess4"/>
    <dgm:cxn modelId="{4D8ED541-9271-4447-B924-B8D25B8769B2}" type="presParOf" srcId="{F9E0B8B2-2F93-460F-9C06-E9E9568207A1}" destId="{B6BE28E5-99DD-41A2-B9F7-C6760EDAF854}" srcOrd="4" destOrd="0" presId="urn:microsoft.com/office/officeart/2005/8/layout/hProcess4"/>
    <dgm:cxn modelId="{5A640AC6-101A-47DF-BD18-059C782BCA3B}" type="presParOf" srcId="{78AAD9D1-7750-47D5-8974-BBCCDFCEE5BD}" destId="{15410C87-13CF-40F3-9606-9956F63ABF36}" srcOrd="3" destOrd="0" presId="urn:microsoft.com/office/officeart/2005/8/layout/hProcess4"/>
    <dgm:cxn modelId="{25D1456A-0CC8-490A-9620-3629E60D84CE}" type="presParOf" srcId="{78AAD9D1-7750-47D5-8974-BBCCDFCEE5BD}" destId="{641135F9-5668-4046-9143-BF63DC5296AC}" srcOrd="4" destOrd="0" presId="urn:microsoft.com/office/officeart/2005/8/layout/hProcess4"/>
    <dgm:cxn modelId="{6AC2FF50-0A1F-4EC3-93FE-5422EE520474}" type="presParOf" srcId="{641135F9-5668-4046-9143-BF63DC5296AC}" destId="{D07A4F18-2A6D-4484-986D-1E0DC5AE953F}" srcOrd="0" destOrd="0" presId="urn:microsoft.com/office/officeart/2005/8/layout/hProcess4"/>
    <dgm:cxn modelId="{267861FC-DBFB-4913-AA87-62D89B1A2F24}" type="presParOf" srcId="{641135F9-5668-4046-9143-BF63DC5296AC}" destId="{7F6568D4-5E26-4ACB-9F8B-F9B8EA0A3752}" srcOrd="1" destOrd="0" presId="urn:microsoft.com/office/officeart/2005/8/layout/hProcess4"/>
    <dgm:cxn modelId="{36057444-E8BF-4C0B-9527-958569ED687A}" type="presParOf" srcId="{641135F9-5668-4046-9143-BF63DC5296AC}" destId="{143B93C5-6B2D-4FCF-8363-6086DEBDF65B}" srcOrd="2" destOrd="0" presId="urn:microsoft.com/office/officeart/2005/8/layout/hProcess4"/>
    <dgm:cxn modelId="{62520066-898C-4EB9-97B5-63F72862A080}" type="presParOf" srcId="{641135F9-5668-4046-9143-BF63DC5296AC}" destId="{41554B9C-3C4D-47F4-90B8-71C2453024BA}" srcOrd="3" destOrd="0" presId="urn:microsoft.com/office/officeart/2005/8/layout/hProcess4"/>
    <dgm:cxn modelId="{3E1B27F9-F8C3-4367-9909-DABCFE7DB595}" type="presParOf" srcId="{641135F9-5668-4046-9143-BF63DC5296AC}" destId="{5D8382A8-4E7C-4B6A-9F64-872FF56BF6D1}"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3D50CA-F929-4F7F-81F9-B55D683146A1}" type="doc">
      <dgm:prSet loTypeId="urn:microsoft.com/office/officeart/2005/8/layout/orgChart1" loCatId="hierarchy" qsTypeId="urn:microsoft.com/office/officeart/2005/8/quickstyle/simple3" qsCatId="simple" csTypeId="urn:microsoft.com/office/officeart/2005/8/colors/accent1_1" csCatId="accent1" phldr="1"/>
      <dgm:spPr/>
      <dgm:t>
        <a:bodyPr/>
        <a:lstStyle/>
        <a:p>
          <a:endParaRPr lang="en-US"/>
        </a:p>
      </dgm:t>
    </dgm:pt>
    <dgm:pt modelId="{072FD244-7F66-4E0E-8B72-14DF4C7759E8}">
      <dgm:prSet phldrT="[Text]" custT="1"/>
      <dgm:spPr>
        <a:xfrm>
          <a:off x="3277767" y="1112053"/>
          <a:ext cx="2708385" cy="1354192"/>
        </a:xfrm>
        <a:prstGeom prst="rect">
          <a:avLst/>
        </a:prstGeom>
        <a:gradFill rotWithShape="0">
          <a:gsLst>
            <a:gs pos="0">
              <a:srgbClr val="FFFFFF">
                <a:hueOff val="0"/>
                <a:satOff val="0"/>
                <a:lumOff val="0"/>
                <a:alphaOff val="0"/>
                <a:tint val="50000"/>
                <a:satMod val="300000"/>
              </a:srgbClr>
            </a:gs>
            <a:gs pos="35000">
              <a:srgbClr val="FFFFFF">
                <a:hueOff val="0"/>
                <a:satOff val="0"/>
                <a:lumOff val="0"/>
                <a:alphaOff val="0"/>
                <a:tint val="37000"/>
                <a:satMod val="300000"/>
              </a:srgbClr>
            </a:gs>
            <a:gs pos="100000">
              <a:srgbClr val="FFFFFF">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a:buNone/>
          </a:pPr>
          <a:r>
            <a:rPr lang="en-US" sz="3200">
              <a:solidFill>
                <a:srgbClr val="000000">
                  <a:hueOff val="0"/>
                  <a:satOff val="0"/>
                  <a:lumOff val="0"/>
                  <a:alphaOff val="0"/>
                </a:srgbClr>
              </a:solidFill>
              <a:latin typeface="Cambria" panose="02040503050406030204" pitchFamily="18" charset="0"/>
              <a:ea typeface="Cambria" panose="02040503050406030204" pitchFamily="18" charset="0"/>
              <a:cs typeface="+mn-cs"/>
            </a:rPr>
            <a:t>PHÁP LUẬT VIỆT NAM</a:t>
          </a:r>
        </a:p>
      </dgm:t>
    </dgm:pt>
    <dgm:pt modelId="{1EB70B91-1FE9-44D1-B431-17F16C4BDEA4}" type="parTrans" cxnId="{28251B06-71E0-4BE8-B449-F072D5F4F39C}">
      <dgm:prSet/>
      <dgm:spPr/>
      <dgm:t>
        <a:bodyPr/>
        <a:lstStyle/>
        <a:p>
          <a:endParaRPr lang="en-US">
            <a:latin typeface="Cambria" panose="02040503050406030204" pitchFamily="18" charset="0"/>
            <a:ea typeface="Cambria" panose="02040503050406030204" pitchFamily="18" charset="0"/>
          </a:endParaRPr>
        </a:p>
      </dgm:t>
    </dgm:pt>
    <dgm:pt modelId="{AE9AC76D-A537-4D6E-834E-DBCC74EFD545}" type="sibTrans" cxnId="{28251B06-71E0-4BE8-B449-F072D5F4F39C}">
      <dgm:prSet/>
      <dgm:spPr/>
      <dgm:t>
        <a:bodyPr/>
        <a:lstStyle/>
        <a:p>
          <a:endParaRPr lang="en-US">
            <a:latin typeface="Cambria" panose="02040503050406030204" pitchFamily="18" charset="0"/>
            <a:ea typeface="Cambria" panose="02040503050406030204" pitchFamily="18" charset="0"/>
          </a:endParaRPr>
        </a:p>
      </dgm:t>
    </dgm:pt>
    <dgm:pt modelId="{76175E47-DB1B-4C46-880D-781CFE5B7612}">
      <dgm:prSet phldrT="[Text]"/>
      <dgm:spPr>
        <a:xfrm>
          <a:off x="621" y="3035006"/>
          <a:ext cx="2708385" cy="1354192"/>
        </a:xfrm>
        <a:prstGeom prst="rect">
          <a:avLst/>
        </a:prstGeom>
        <a:gradFill rotWithShape="0">
          <a:gsLst>
            <a:gs pos="0">
              <a:srgbClr val="FFFFFF">
                <a:hueOff val="0"/>
                <a:satOff val="0"/>
                <a:lumOff val="0"/>
                <a:alphaOff val="0"/>
                <a:tint val="50000"/>
                <a:satMod val="300000"/>
              </a:srgbClr>
            </a:gs>
            <a:gs pos="35000">
              <a:srgbClr val="FFFFFF">
                <a:hueOff val="0"/>
                <a:satOff val="0"/>
                <a:lumOff val="0"/>
                <a:alphaOff val="0"/>
                <a:tint val="37000"/>
                <a:satMod val="300000"/>
              </a:srgbClr>
            </a:gs>
            <a:gs pos="100000">
              <a:srgbClr val="FFFFFF">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a:buNone/>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Luật Bảo vệ Môi trường 2020</a:t>
          </a:r>
        </a:p>
      </dgm:t>
    </dgm:pt>
    <dgm:pt modelId="{21CFE2E3-1A31-46AB-AA69-144DC22687A1}" type="parTrans" cxnId="{AAE218F8-5B67-4C88-9BEA-E049B0215067}">
      <dgm:prSet/>
      <dgm:spPr>
        <a:xfrm>
          <a:off x="1354814" y="2466245"/>
          <a:ext cx="3277145" cy="568760"/>
        </a:xfrm>
        <a:custGeom>
          <a:avLst/>
          <a:gdLst/>
          <a:ahLst/>
          <a:cxnLst/>
          <a:rect l="0" t="0" r="0" b="0"/>
          <a:pathLst>
            <a:path>
              <a:moveTo>
                <a:pt x="3277145" y="0"/>
              </a:moveTo>
              <a:lnTo>
                <a:pt x="3277145" y="284380"/>
              </a:lnTo>
              <a:lnTo>
                <a:pt x="0" y="284380"/>
              </a:lnTo>
              <a:lnTo>
                <a:pt x="0" y="568760"/>
              </a:lnTo>
            </a:path>
          </a:pathLst>
        </a:custGeom>
        <a:noFill/>
        <a:ln w="25400" cap="flat" cmpd="sng" algn="ctr">
          <a:solidFill>
            <a:srgbClr val="0F6FC6">
              <a:shade val="60000"/>
              <a:hueOff val="0"/>
              <a:satOff val="0"/>
              <a:lumOff val="0"/>
              <a:alphaOff val="0"/>
            </a:srgbClr>
          </a:solidFill>
          <a:prstDash val="solid"/>
        </a:ln>
        <a:effectLst/>
      </dgm:spPr>
      <dgm:t>
        <a:bodyPr/>
        <a:lstStyle/>
        <a:p>
          <a:endParaRPr lang="en-US">
            <a:latin typeface="Cambria" panose="02040503050406030204" pitchFamily="18" charset="0"/>
            <a:ea typeface="Cambria" panose="02040503050406030204" pitchFamily="18" charset="0"/>
          </a:endParaRPr>
        </a:p>
      </dgm:t>
    </dgm:pt>
    <dgm:pt modelId="{AA84410D-3A9D-44B8-86B8-02122C9A0D13}" type="sibTrans" cxnId="{AAE218F8-5B67-4C88-9BEA-E049B0215067}">
      <dgm:prSet/>
      <dgm:spPr/>
      <dgm:t>
        <a:bodyPr/>
        <a:lstStyle/>
        <a:p>
          <a:endParaRPr lang="en-US">
            <a:latin typeface="Cambria" panose="02040503050406030204" pitchFamily="18" charset="0"/>
            <a:ea typeface="Cambria" panose="02040503050406030204" pitchFamily="18" charset="0"/>
          </a:endParaRPr>
        </a:p>
      </dgm:t>
    </dgm:pt>
    <dgm:pt modelId="{ADA4F719-A4F2-4470-9A44-C52C1644CB42}">
      <dgm:prSet phldrT="[Text]"/>
      <dgm:spPr>
        <a:xfrm>
          <a:off x="3277767" y="3035006"/>
          <a:ext cx="2708385" cy="1354192"/>
        </a:xfrm>
        <a:prstGeom prst="rect">
          <a:avLst/>
        </a:prstGeom>
        <a:gradFill rotWithShape="0">
          <a:gsLst>
            <a:gs pos="0">
              <a:srgbClr val="FFFFFF">
                <a:hueOff val="0"/>
                <a:satOff val="0"/>
                <a:lumOff val="0"/>
                <a:alphaOff val="0"/>
                <a:tint val="50000"/>
                <a:satMod val="300000"/>
              </a:srgbClr>
            </a:gs>
            <a:gs pos="35000">
              <a:srgbClr val="FFFFFF">
                <a:hueOff val="0"/>
                <a:satOff val="0"/>
                <a:lumOff val="0"/>
                <a:alphaOff val="0"/>
                <a:tint val="37000"/>
                <a:satMod val="300000"/>
              </a:srgbClr>
            </a:gs>
            <a:gs pos="100000">
              <a:srgbClr val="FFFFFF">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a:buNone/>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Nghị Định 08/2022/NĐ-CP</a:t>
          </a:r>
        </a:p>
      </dgm:t>
    </dgm:pt>
    <dgm:pt modelId="{66915374-2E19-44B8-930B-53C47FB96AAB}" type="parTrans" cxnId="{7C4DA4E4-464C-4090-9B1D-CFF47428E86E}">
      <dgm:prSet/>
      <dgm:spPr>
        <a:xfrm>
          <a:off x="4586240" y="2466245"/>
          <a:ext cx="91440" cy="568760"/>
        </a:xfrm>
        <a:custGeom>
          <a:avLst/>
          <a:gdLst/>
          <a:ahLst/>
          <a:cxnLst/>
          <a:rect l="0" t="0" r="0" b="0"/>
          <a:pathLst>
            <a:path>
              <a:moveTo>
                <a:pt x="45720" y="0"/>
              </a:moveTo>
              <a:lnTo>
                <a:pt x="45720" y="568760"/>
              </a:lnTo>
            </a:path>
          </a:pathLst>
        </a:custGeom>
        <a:noFill/>
        <a:ln w="25400" cap="flat" cmpd="sng" algn="ctr">
          <a:solidFill>
            <a:srgbClr val="0F6FC6">
              <a:shade val="60000"/>
              <a:hueOff val="0"/>
              <a:satOff val="0"/>
              <a:lumOff val="0"/>
              <a:alphaOff val="0"/>
            </a:srgbClr>
          </a:solidFill>
          <a:prstDash val="solid"/>
        </a:ln>
        <a:effectLst/>
      </dgm:spPr>
      <dgm:t>
        <a:bodyPr/>
        <a:lstStyle/>
        <a:p>
          <a:endParaRPr lang="en-US">
            <a:latin typeface="Cambria" panose="02040503050406030204" pitchFamily="18" charset="0"/>
            <a:ea typeface="Cambria" panose="02040503050406030204" pitchFamily="18" charset="0"/>
          </a:endParaRPr>
        </a:p>
      </dgm:t>
    </dgm:pt>
    <dgm:pt modelId="{CDB22B87-C8F8-47B7-A6EF-E7C30DC0E59A}" type="sibTrans" cxnId="{7C4DA4E4-464C-4090-9B1D-CFF47428E86E}">
      <dgm:prSet/>
      <dgm:spPr/>
      <dgm:t>
        <a:bodyPr/>
        <a:lstStyle/>
        <a:p>
          <a:endParaRPr lang="en-US">
            <a:latin typeface="Cambria" panose="02040503050406030204" pitchFamily="18" charset="0"/>
            <a:ea typeface="Cambria" panose="02040503050406030204" pitchFamily="18" charset="0"/>
          </a:endParaRPr>
        </a:p>
      </dgm:t>
    </dgm:pt>
    <dgm:pt modelId="{964C6036-D226-4092-8507-14D257B08DA5}">
      <dgm:prSet phldrT="[Text]"/>
      <dgm:spPr>
        <a:xfrm>
          <a:off x="6554913" y="3035006"/>
          <a:ext cx="2708385" cy="1354192"/>
        </a:xfrm>
        <a:prstGeom prst="rect">
          <a:avLst/>
        </a:prstGeom>
        <a:gradFill rotWithShape="0">
          <a:gsLst>
            <a:gs pos="0">
              <a:srgbClr val="FFFFFF">
                <a:hueOff val="0"/>
                <a:satOff val="0"/>
                <a:lumOff val="0"/>
                <a:alphaOff val="0"/>
                <a:tint val="50000"/>
                <a:satMod val="300000"/>
              </a:srgbClr>
            </a:gs>
            <a:gs pos="35000">
              <a:srgbClr val="FFFFFF">
                <a:hueOff val="0"/>
                <a:satOff val="0"/>
                <a:lumOff val="0"/>
                <a:alphaOff val="0"/>
                <a:tint val="37000"/>
                <a:satMod val="300000"/>
              </a:srgbClr>
            </a:gs>
            <a:gs pos="100000">
              <a:srgbClr val="FFFFFF">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a:buNone/>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Thông tư 02/2022/TT-BTNMT</a:t>
          </a:r>
        </a:p>
      </dgm:t>
    </dgm:pt>
    <dgm:pt modelId="{F2F54F8A-DB12-492B-9EA0-448CF8A327FD}" type="parTrans" cxnId="{131D16EC-CC97-4C0B-A21C-1C9A1591498E}">
      <dgm:prSet/>
      <dgm:spPr>
        <a:xfrm>
          <a:off x="4631960" y="2466245"/>
          <a:ext cx="3277145" cy="568760"/>
        </a:xfrm>
        <a:custGeom>
          <a:avLst/>
          <a:gdLst/>
          <a:ahLst/>
          <a:cxnLst/>
          <a:rect l="0" t="0" r="0" b="0"/>
          <a:pathLst>
            <a:path>
              <a:moveTo>
                <a:pt x="0" y="0"/>
              </a:moveTo>
              <a:lnTo>
                <a:pt x="0" y="284380"/>
              </a:lnTo>
              <a:lnTo>
                <a:pt x="3277145" y="284380"/>
              </a:lnTo>
              <a:lnTo>
                <a:pt x="3277145" y="568760"/>
              </a:lnTo>
            </a:path>
          </a:pathLst>
        </a:custGeom>
        <a:noFill/>
        <a:ln w="25400" cap="flat" cmpd="sng" algn="ctr">
          <a:solidFill>
            <a:srgbClr val="0F6FC6">
              <a:shade val="60000"/>
              <a:hueOff val="0"/>
              <a:satOff val="0"/>
              <a:lumOff val="0"/>
              <a:alphaOff val="0"/>
            </a:srgbClr>
          </a:solidFill>
          <a:prstDash val="solid"/>
        </a:ln>
        <a:effectLst/>
      </dgm:spPr>
      <dgm:t>
        <a:bodyPr/>
        <a:lstStyle/>
        <a:p>
          <a:endParaRPr lang="en-US">
            <a:latin typeface="Cambria" panose="02040503050406030204" pitchFamily="18" charset="0"/>
            <a:ea typeface="Cambria" panose="02040503050406030204" pitchFamily="18" charset="0"/>
          </a:endParaRPr>
        </a:p>
      </dgm:t>
    </dgm:pt>
    <dgm:pt modelId="{9F97CE69-2E5D-4477-8A15-E23C35BA5238}" type="sibTrans" cxnId="{131D16EC-CC97-4C0B-A21C-1C9A1591498E}">
      <dgm:prSet/>
      <dgm:spPr/>
      <dgm:t>
        <a:bodyPr/>
        <a:lstStyle/>
        <a:p>
          <a:endParaRPr lang="en-US">
            <a:latin typeface="Cambria" panose="02040503050406030204" pitchFamily="18" charset="0"/>
            <a:ea typeface="Cambria" panose="02040503050406030204" pitchFamily="18" charset="0"/>
          </a:endParaRPr>
        </a:p>
      </dgm:t>
    </dgm:pt>
    <dgm:pt modelId="{B947AFCA-E47E-4809-81C0-EA09542590A0}" type="pres">
      <dgm:prSet presAssocID="{3E3D50CA-F929-4F7F-81F9-B55D683146A1}" presName="hierChild1" presStyleCnt="0">
        <dgm:presLayoutVars>
          <dgm:orgChart val="1"/>
          <dgm:chPref val="1"/>
          <dgm:dir/>
          <dgm:animOne val="branch"/>
          <dgm:animLvl val="lvl"/>
          <dgm:resizeHandles/>
        </dgm:presLayoutVars>
      </dgm:prSet>
      <dgm:spPr/>
    </dgm:pt>
    <dgm:pt modelId="{925AB9D4-2538-4D20-91D6-DDC342F1DACE}" type="pres">
      <dgm:prSet presAssocID="{072FD244-7F66-4E0E-8B72-14DF4C7759E8}" presName="hierRoot1" presStyleCnt="0">
        <dgm:presLayoutVars>
          <dgm:hierBranch val="init"/>
        </dgm:presLayoutVars>
      </dgm:prSet>
      <dgm:spPr/>
    </dgm:pt>
    <dgm:pt modelId="{DB4E170D-5FB7-4AC8-B41D-220848CB57D4}" type="pres">
      <dgm:prSet presAssocID="{072FD244-7F66-4E0E-8B72-14DF4C7759E8}" presName="rootComposite1" presStyleCnt="0"/>
      <dgm:spPr/>
    </dgm:pt>
    <dgm:pt modelId="{820BDD9C-B15C-4881-8A2E-7B20C446577C}" type="pres">
      <dgm:prSet presAssocID="{072FD244-7F66-4E0E-8B72-14DF4C7759E8}" presName="rootText1" presStyleLbl="node0" presStyleIdx="0" presStyleCnt="1">
        <dgm:presLayoutVars>
          <dgm:chPref val="3"/>
        </dgm:presLayoutVars>
      </dgm:prSet>
      <dgm:spPr/>
    </dgm:pt>
    <dgm:pt modelId="{D0D04310-C76E-4CEA-BB73-C75D9B9CD362}" type="pres">
      <dgm:prSet presAssocID="{072FD244-7F66-4E0E-8B72-14DF4C7759E8}" presName="rootConnector1" presStyleLbl="node1" presStyleIdx="0" presStyleCnt="0"/>
      <dgm:spPr/>
    </dgm:pt>
    <dgm:pt modelId="{CE9F21B8-1736-4864-9F6D-64DEDD16CE8D}" type="pres">
      <dgm:prSet presAssocID="{072FD244-7F66-4E0E-8B72-14DF4C7759E8}" presName="hierChild2" presStyleCnt="0"/>
      <dgm:spPr/>
    </dgm:pt>
    <dgm:pt modelId="{31A317F5-A36A-4D16-8CEC-6850FEF4220D}" type="pres">
      <dgm:prSet presAssocID="{21CFE2E3-1A31-46AB-AA69-144DC22687A1}" presName="Name37" presStyleLbl="parChTrans1D2" presStyleIdx="0" presStyleCnt="3"/>
      <dgm:spPr/>
    </dgm:pt>
    <dgm:pt modelId="{5A75F283-35E3-43DB-BC32-BC9C0AC79814}" type="pres">
      <dgm:prSet presAssocID="{76175E47-DB1B-4C46-880D-781CFE5B7612}" presName="hierRoot2" presStyleCnt="0">
        <dgm:presLayoutVars>
          <dgm:hierBranch val="init"/>
        </dgm:presLayoutVars>
      </dgm:prSet>
      <dgm:spPr/>
    </dgm:pt>
    <dgm:pt modelId="{A325F9D9-3E48-4C80-A431-6C4F88575C9D}" type="pres">
      <dgm:prSet presAssocID="{76175E47-DB1B-4C46-880D-781CFE5B7612}" presName="rootComposite" presStyleCnt="0"/>
      <dgm:spPr/>
    </dgm:pt>
    <dgm:pt modelId="{D4454792-D854-4FC4-A118-33BE89AC3089}" type="pres">
      <dgm:prSet presAssocID="{76175E47-DB1B-4C46-880D-781CFE5B7612}" presName="rootText" presStyleLbl="node2" presStyleIdx="0" presStyleCnt="3">
        <dgm:presLayoutVars>
          <dgm:chPref val="3"/>
        </dgm:presLayoutVars>
      </dgm:prSet>
      <dgm:spPr/>
    </dgm:pt>
    <dgm:pt modelId="{8BA01E9A-EB6C-4886-A1FC-A1DBABBF60EC}" type="pres">
      <dgm:prSet presAssocID="{76175E47-DB1B-4C46-880D-781CFE5B7612}" presName="rootConnector" presStyleLbl="node2" presStyleIdx="0" presStyleCnt="3"/>
      <dgm:spPr/>
    </dgm:pt>
    <dgm:pt modelId="{5EF7E1B5-EA1E-440C-AB93-B1203F57BC62}" type="pres">
      <dgm:prSet presAssocID="{76175E47-DB1B-4C46-880D-781CFE5B7612}" presName="hierChild4" presStyleCnt="0"/>
      <dgm:spPr/>
    </dgm:pt>
    <dgm:pt modelId="{2D905B10-033D-4628-BE13-578930DE17EC}" type="pres">
      <dgm:prSet presAssocID="{76175E47-DB1B-4C46-880D-781CFE5B7612}" presName="hierChild5" presStyleCnt="0"/>
      <dgm:spPr/>
    </dgm:pt>
    <dgm:pt modelId="{158E36A7-ECCA-4793-9CD3-4D39ABA5339D}" type="pres">
      <dgm:prSet presAssocID="{66915374-2E19-44B8-930B-53C47FB96AAB}" presName="Name37" presStyleLbl="parChTrans1D2" presStyleIdx="1" presStyleCnt="3"/>
      <dgm:spPr/>
    </dgm:pt>
    <dgm:pt modelId="{F77DA053-7953-4C29-8524-6D47D68C106D}" type="pres">
      <dgm:prSet presAssocID="{ADA4F719-A4F2-4470-9A44-C52C1644CB42}" presName="hierRoot2" presStyleCnt="0">
        <dgm:presLayoutVars>
          <dgm:hierBranch val="init"/>
        </dgm:presLayoutVars>
      </dgm:prSet>
      <dgm:spPr/>
    </dgm:pt>
    <dgm:pt modelId="{B731A842-13BD-4ABE-8451-FE8BA18F9C81}" type="pres">
      <dgm:prSet presAssocID="{ADA4F719-A4F2-4470-9A44-C52C1644CB42}" presName="rootComposite" presStyleCnt="0"/>
      <dgm:spPr/>
    </dgm:pt>
    <dgm:pt modelId="{BA71111E-F359-4474-9B35-21049F66D151}" type="pres">
      <dgm:prSet presAssocID="{ADA4F719-A4F2-4470-9A44-C52C1644CB42}" presName="rootText" presStyleLbl="node2" presStyleIdx="1" presStyleCnt="3">
        <dgm:presLayoutVars>
          <dgm:chPref val="3"/>
        </dgm:presLayoutVars>
      </dgm:prSet>
      <dgm:spPr/>
    </dgm:pt>
    <dgm:pt modelId="{05378BD0-E6C7-4ABD-A8D4-5810647E0191}" type="pres">
      <dgm:prSet presAssocID="{ADA4F719-A4F2-4470-9A44-C52C1644CB42}" presName="rootConnector" presStyleLbl="node2" presStyleIdx="1" presStyleCnt="3"/>
      <dgm:spPr/>
    </dgm:pt>
    <dgm:pt modelId="{7F0B4508-7951-4371-9FEF-AB32D2A06E1D}" type="pres">
      <dgm:prSet presAssocID="{ADA4F719-A4F2-4470-9A44-C52C1644CB42}" presName="hierChild4" presStyleCnt="0"/>
      <dgm:spPr/>
    </dgm:pt>
    <dgm:pt modelId="{C1A51B72-A5AD-4848-A46C-DFF57D1649C8}" type="pres">
      <dgm:prSet presAssocID="{ADA4F719-A4F2-4470-9A44-C52C1644CB42}" presName="hierChild5" presStyleCnt="0"/>
      <dgm:spPr/>
    </dgm:pt>
    <dgm:pt modelId="{3B2C4B6C-1E55-4A89-BA09-FEAE31CD0C9C}" type="pres">
      <dgm:prSet presAssocID="{F2F54F8A-DB12-492B-9EA0-448CF8A327FD}" presName="Name37" presStyleLbl="parChTrans1D2" presStyleIdx="2" presStyleCnt="3"/>
      <dgm:spPr/>
    </dgm:pt>
    <dgm:pt modelId="{5CF64576-434F-4DB7-AF58-747589066122}" type="pres">
      <dgm:prSet presAssocID="{964C6036-D226-4092-8507-14D257B08DA5}" presName="hierRoot2" presStyleCnt="0">
        <dgm:presLayoutVars>
          <dgm:hierBranch val="init"/>
        </dgm:presLayoutVars>
      </dgm:prSet>
      <dgm:spPr/>
    </dgm:pt>
    <dgm:pt modelId="{40EA243D-FF58-4E40-8851-C2B97E12B02C}" type="pres">
      <dgm:prSet presAssocID="{964C6036-D226-4092-8507-14D257B08DA5}" presName="rootComposite" presStyleCnt="0"/>
      <dgm:spPr/>
    </dgm:pt>
    <dgm:pt modelId="{C1A9826B-6FA5-4EBB-86F2-C4A87FC22A3D}" type="pres">
      <dgm:prSet presAssocID="{964C6036-D226-4092-8507-14D257B08DA5}" presName="rootText" presStyleLbl="node2" presStyleIdx="2" presStyleCnt="3">
        <dgm:presLayoutVars>
          <dgm:chPref val="3"/>
        </dgm:presLayoutVars>
      </dgm:prSet>
      <dgm:spPr/>
    </dgm:pt>
    <dgm:pt modelId="{BEE2AA18-29BA-4C1F-95D1-9B88A6AAFBE5}" type="pres">
      <dgm:prSet presAssocID="{964C6036-D226-4092-8507-14D257B08DA5}" presName="rootConnector" presStyleLbl="node2" presStyleIdx="2" presStyleCnt="3"/>
      <dgm:spPr/>
    </dgm:pt>
    <dgm:pt modelId="{9942FF1B-390E-470B-BEDA-28C1CC9902F3}" type="pres">
      <dgm:prSet presAssocID="{964C6036-D226-4092-8507-14D257B08DA5}" presName="hierChild4" presStyleCnt="0"/>
      <dgm:spPr/>
    </dgm:pt>
    <dgm:pt modelId="{29616448-5848-4061-805A-E3669DBC3D24}" type="pres">
      <dgm:prSet presAssocID="{964C6036-D226-4092-8507-14D257B08DA5}" presName="hierChild5" presStyleCnt="0"/>
      <dgm:spPr/>
    </dgm:pt>
    <dgm:pt modelId="{B8B29055-6125-4CC3-969B-AB159DFA6013}" type="pres">
      <dgm:prSet presAssocID="{072FD244-7F66-4E0E-8B72-14DF4C7759E8}" presName="hierChild3" presStyleCnt="0"/>
      <dgm:spPr/>
    </dgm:pt>
  </dgm:ptLst>
  <dgm:cxnLst>
    <dgm:cxn modelId="{28251B06-71E0-4BE8-B449-F072D5F4F39C}" srcId="{3E3D50CA-F929-4F7F-81F9-B55D683146A1}" destId="{072FD244-7F66-4E0E-8B72-14DF4C7759E8}" srcOrd="0" destOrd="0" parTransId="{1EB70B91-1FE9-44D1-B431-17F16C4BDEA4}" sibTransId="{AE9AC76D-A537-4D6E-834E-DBCC74EFD545}"/>
    <dgm:cxn modelId="{CA9DBF1C-C088-4FC0-820A-F642A08CDEAF}" type="presOf" srcId="{66915374-2E19-44B8-930B-53C47FB96AAB}" destId="{158E36A7-ECCA-4793-9CD3-4D39ABA5339D}" srcOrd="0" destOrd="0" presId="urn:microsoft.com/office/officeart/2005/8/layout/orgChart1"/>
    <dgm:cxn modelId="{29DB6D2B-598F-41B8-8A6D-8B9F5C8E3274}" type="presOf" srcId="{ADA4F719-A4F2-4470-9A44-C52C1644CB42}" destId="{05378BD0-E6C7-4ABD-A8D4-5810647E0191}" srcOrd="1" destOrd="0" presId="urn:microsoft.com/office/officeart/2005/8/layout/orgChart1"/>
    <dgm:cxn modelId="{19D20D3B-272E-4421-BECB-9F70FA632F46}" type="presOf" srcId="{76175E47-DB1B-4C46-880D-781CFE5B7612}" destId="{D4454792-D854-4FC4-A118-33BE89AC3089}" srcOrd="0" destOrd="0" presId="urn:microsoft.com/office/officeart/2005/8/layout/orgChart1"/>
    <dgm:cxn modelId="{235FA671-E094-4B93-889A-4A31B007634E}" type="presOf" srcId="{964C6036-D226-4092-8507-14D257B08DA5}" destId="{BEE2AA18-29BA-4C1F-95D1-9B88A6AAFBE5}" srcOrd="1" destOrd="0" presId="urn:microsoft.com/office/officeart/2005/8/layout/orgChart1"/>
    <dgm:cxn modelId="{0456CB71-42F0-4AC2-9035-668E97EE5DE2}" type="presOf" srcId="{76175E47-DB1B-4C46-880D-781CFE5B7612}" destId="{8BA01E9A-EB6C-4886-A1FC-A1DBABBF60EC}" srcOrd="1" destOrd="0" presId="urn:microsoft.com/office/officeart/2005/8/layout/orgChart1"/>
    <dgm:cxn modelId="{435F927B-AE7E-45CE-A0E3-A98AA5DE10E3}" type="presOf" srcId="{072FD244-7F66-4E0E-8B72-14DF4C7759E8}" destId="{D0D04310-C76E-4CEA-BB73-C75D9B9CD362}" srcOrd="1" destOrd="0" presId="urn:microsoft.com/office/officeart/2005/8/layout/orgChart1"/>
    <dgm:cxn modelId="{19EF4D8D-A324-4B0F-B98B-B8632A2D44B3}" type="presOf" srcId="{ADA4F719-A4F2-4470-9A44-C52C1644CB42}" destId="{BA71111E-F359-4474-9B35-21049F66D151}" srcOrd="0" destOrd="0" presId="urn:microsoft.com/office/officeart/2005/8/layout/orgChart1"/>
    <dgm:cxn modelId="{507E82AD-C875-4A9D-8BD0-4736F6B069CC}" type="presOf" srcId="{21CFE2E3-1A31-46AB-AA69-144DC22687A1}" destId="{31A317F5-A36A-4D16-8CEC-6850FEF4220D}" srcOrd="0" destOrd="0" presId="urn:microsoft.com/office/officeart/2005/8/layout/orgChart1"/>
    <dgm:cxn modelId="{13752CC3-9CD1-42CF-A620-E51F38E3D7A2}" type="presOf" srcId="{F2F54F8A-DB12-492B-9EA0-448CF8A327FD}" destId="{3B2C4B6C-1E55-4A89-BA09-FEAE31CD0C9C}" srcOrd="0" destOrd="0" presId="urn:microsoft.com/office/officeart/2005/8/layout/orgChart1"/>
    <dgm:cxn modelId="{922434C8-7D2E-4AE4-A32B-EDF6C6EC2E1A}" type="presOf" srcId="{072FD244-7F66-4E0E-8B72-14DF4C7759E8}" destId="{820BDD9C-B15C-4881-8A2E-7B20C446577C}" srcOrd="0" destOrd="0" presId="urn:microsoft.com/office/officeart/2005/8/layout/orgChart1"/>
    <dgm:cxn modelId="{C3E0C3E0-2A8C-4076-9C6E-57B03F75DF27}" type="presOf" srcId="{964C6036-D226-4092-8507-14D257B08DA5}" destId="{C1A9826B-6FA5-4EBB-86F2-C4A87FC22A3D}" srcOrd="0" destOrd="0" presId="urn:microsoft.com/office/officeart/2005/8/layout/orgChart1"/>
    <dgm:cxn modelId="{7C4DA4E4-464C-4090-9B1D-CFF47428E86E}" srcId="{072FD244-7F66-4E0E-8B72-14DF4C7759E8}" destId="{ADA4F719-A4F2-4470-9A44-C52C1644CB42}" srcOrd="1" destOrd="0" parTransId="{66915374-2E19-44B8-930B-53C47FB96AAB}" sibTransId="{CDB22B87-C8F8-47B7-A6EF-E7C30DC0E59A}"/>
    <dgm:cxn modelId="{131D16EC-CC97-4C0B-A21C-1C9A1591498E}" srcId="{072FD244-7F66-4E0E-8B72-14DF4C7759E8}" destId="{964C6036-D226-4092-8507-14D257B08DA5}" srcOrd="2" destOrd="0" parTransId="{F2F54F8A-DB12-492B-9EA0-448CF8A327FD}" sibTransId="{9F97CE69-2E5D-4477-8A15-E23C35BA5238}"/>
    <dgm:cxn modelId="{E87070F5-84D4-453E-A217-FAFA10020E8A}" type="presOf" srcId="{3E3D50CA-F929-4F7F-81F9-B55D683146A1}" destId="{B947AFCA-E47E-4809-81C0-EA09542590A0}" srcOrd="0" destOrd="0" presId="urn:microsoft.com/office/officeart/2005/8/layout/orgChart1"/>
    <dgm:cxn modelId="{AAE218F8-5B67-4C88-9BEA-E049B0215067}" srcId="{072FD244-7F66-4E0E-8B72-14DF4C7759E8}" destId="{76175E47-DB1B-4C46-880D-781CFE5B7612}" srcOrd="0" destOrd="0" parTransId="{21CFE2E3-1A31-46AB-AA69-144DC22687A1}" sibTransId="{AA84410D-3A9D-44B8-86B8-02122C9A0D13}"/>
    <dgm:cxn modelId="{9844C3D5-9F4F-4E07-9BAE-61751F1F27E7}" type="presParOf" srcId="{B947AFCA-E47E-4809-81C0-EA09542590A0}" destId="{925AB9D4-2538-4D20-91D6-DDC342F1DACE}" srcOrd="0" destOrd="0" presId="urn:microsoft.com/office/officeart/2005/8/layout/orgChart1"/>
    <dgm:cxn modelId="{299E7DEB-E0F4-4A6B-B29A-F06E9CB506E9}" type="presParOf" srcId="{925AB9D4-2538-4D20-91D6-DDC342F1DACE}" destId="{DB4E170D-5FB7-4AC8-B41D-220848CB57D4}" srcOrd="0" destOrd="0" presId="urn:microsoft.com/office/officeart/2005/8/layout/orgChart1"/>
    <dgm:cxn modelId="{863C8B5A-9798-4F4A-AEF2-53495D1AB690}" type="presParOf" srcId="{DB4E170D-5FB7-4AC8-B41D-220848CB57D4}" destId="{820BDD9C-B15C-4881-8A2E-7B20C446577C}" srcOrd="0" destOrd="0" presId="urn:microsoft.com/office/officeart/2005/8/layout/orgChart1"/>
    <dgm:cxn modelId="{4ACB48A3-46B6-4981-9DC8-6D1049CA02A4}" type="presParOf" srcId="{DB4E170D-5FB7-4AC8-B41D-220848CB57D4}" destId="{D0D04310-C76E-4CEA-BB73-C75D9B9CD362}" srcOrd="1" destOrd="0" presId="urn:microsoft.com/office/officeart/2005/8/layout/orgChart1"/>
    <dgm:cxn modelId="{EA3E0193-1D43-4A46-8FE1-C638BE811424}" type="presParOf" srcId="{925AB9D4-2538-4D20-91D6-DDC342F1DACE}" destId="{CE9F21B8-1736-4864-9F6D-64DEDD16CE8D}" srcOrd="1" destOrd="0" presId="urn:microsoft.com/office/officeart/2005/8/layout/orgChart1"/>
    <dgm:cxn modelId="{BED15634-233D-4FB8-B94F-227EE252C3C5}" type="presParOf" srcId="{CE9F21B8-1736-4864-9F6D-64DEDD16CE8D}" destId="{31A317F5-A36A-4D16-8CEC-6850FEF4220D}" srcOrd="0" destOrd="0" presId="urn:microsoft.com/office/officeart/2005/8/layout/orgChart1"/>
    <dgm:cxn modelId="{54947B70-B9DF-4D55-BBC3-6A90ACBA96E4}" type="presParOf" srcId="{CE9F21B8-1736-4864-9F6D-64DEDD16CE8D}" destId="{5A75F283-35E3-43DB-BC32-BC9C0AC79814}" srcOrd="1" destOrd="0" presId="urn:microsoft.com/office/officeart/2005/8/layout/orgChart1"/>
    <dgm:cxn modelId="{05778311-576E-470D-BF6B-B39F648A1390}" type="presParOf" srcId="{5A75F283-35E3-43DB-BC32-BC9C0AC79814}" destId="{A325F9D9-3E48-4C80-A431-6C4F88575C9D}" srcOrd="0" destOrd="0" presId="urn:microsoft.com/office/officeart/2005/8/layout/orgChart1"/>
    <dgm:cxn modelId="{F5B40A8F-E567-462D-AB13-D6992A57F4C7}" type="presParOf" srcId="{A325F9D9-3E48-4C80-A431-6C4F88575C9D}" destId="{D4454792-D854-4FC4-A118-33BE89AC3089}" srcOrd="0" destOrd="0" presId="urn:microsoft.com/office/officeart/2005/8/layout/orgChart1"/>
    <dgm:cxn modelId="{B11133FD-AB04-4BB4-8D5A-45CE970090FE}" type="presParOf" srcId="{A325F9D9-3E48-4C80-A431-6C4F88575C9D}" destId="{8BA01E9A-EB6C-4886-A1FC-A1DBABBF60EC}" srcOrd="1" destOrd="0" presId="urn:microsoft.com/office/officeart/2005/8/layout/orgChart1"/>
    <dgm:cxn modelId="{94F0B120-4233-476A-9ADF-21EA027DC64D}" type="presParOf" srcId="{5A75F283-35E3-43DB-BC32-BC9C0AC79814}" destId="{5EF7E1B5-EA1E-440C-AB93-B1203F57BC62}" srcOrd="1" destOrd="0" presId="urn:microsoft.com/office/officeart/2005/8/layout/orgChart1"/>
    <dgm:cxn modelId="{5A06D4E9-56E9-404E-ADFE-EB85FA0B08DC}" type="presParOf" srcId="{5A75F283-35E3-43DB-BC32-BC9C0AC79814}" destId="{2D905B10-033D-4628-BE13-578930DE17EC}" srcOrd="2" destOrd="0" presId="urn:microsoft.com/office/officeart/2005/8/layout/orgChart1"/>
    <dgm:cxn modelId="{EE33BAEA-AC52-4476-92D0-47DA86E0320F}" type="presParOf" srcId="{CE9F21B8-1736-4864-9F6D-64DEDD16CE8D}" destId="{158E36A7-ECCA-4793-9CD3-4D39ABA5339D}" srcOrd="2" destOrd="0" presId="urn:microsoft.com/office/officeart/2005/8/layout/orgChart1"/>
    <dgm:cxn modelId="{4F5605E0-E9EE-4088-9A96-FF60842913FC}" type="presParOf" srcId="{CE9F21B8-1736-4864-9F6D-64DEDD16CE8D}" destId="{F77DA053-7953-4C29-8524-6D47D68C106D}" srcOrd="3" destOrd="0" presId="urn:microsoft.com/office/officeart/2005/8/layout/orgChart1"/>
    <dgm:cxn modelId="{AF374AE1-881C-48DA-987C-A3BCDCE9F6F5}" type="presParOf" srcId="{F77DA053-7953-4C29-8524-6D47D68C106D}" destId="{B731A842-13BD-4ABE-8451-FE8BA18F9C81}" srcOrd="0" destOrd="0" presId="urn:microsoft.com/office/officeart/2005/8/layout/orgChart1"/>
    <dgm:cxn modelId="{6B35CE8E-CDAE-4865-8DF8-7317AD2DCCB2}" type="presParOf" srcId="{B731A842-13BD-4ABE-8451-FE8BA18F9C81}" destId="{BA71111E-F359-4474-9B35-21049F66D151}" srcOrd="0" destOrd="0" presId="urn:microsoft.com/office/officeart/2005/8/layout/orgChart1"/>
    <dgm:cxn modelId="{05ABCB39-6499-4655-B779-E22F50C8A8C1}" type="presParOf" srcId="{B731A842-13BD-4ABE-8451-FE8BA18F9C81}" destId="{05378BD0-E6C7-4ABD-A8D4-5810647E0191}" srcOrd="1" destOrd="0" presId="urn:microsoft.com/office/officeart/2005/8/layout/orgChart1"/>
    <dgm:cxn modelId="{1C4E174D-5493-4625-8246-8692AEDFAC61}" type="presParOf" srcId="{F77DA053-7953-4C29-8524-6D47D68C106D}" destId="{7F0B4508-7951-4371-9FEF-AB32D2A06E1D}" srcOrd="1" destOrd="0" presId="urn:microsoft.com/office/officeart/2005/8/layout/orgChart1"/>
    <dgm:cxn modelId="{9BC87FC3-DECF-4A09-81AD-54D9128D0F53}" type="presParOf" srcId="{F77DA053-7953-4C29-8524-6D47D68C106D}" destId="{C1A51B72-A5AD-4848-A46C-DFF57D1649C8}" srcOrd="2" destOrd="0" presId="urn:microsoft.com/office/officeart/2005/8/layout/orgChart1"/>
    <dgm:cxn modelId="{2061C724-9537-4938-94B2-B47253A82F84}" type="presParOf" srcId="{CE9F21B8-1736-4864-9F6D-64DEDD16CE8D}" destId="{3B2C4B6C-1E55-4A89-BA09-FEAE31CD0C9C}" srcOrd="4" destOrd="0" presId="urn:microsoft.com/office/officeart/2005/8/layout/orgChart1"/>
    <dgm:cxn modelId="{A7F47C16-7BAF-4242-8B8C-F1A2CBFFC3C6}" type="presParOf" srcId="{CE9F21B8-1736-4864-9F6D-64DEDD16CE8D}" destId="{5CF64576-434F-4DB7-AF58-747589066122}" srcOrd="5" destOrd="0" presId="urn:microsoft.com/office/officeart/2005/8/layout/orgChart1"/>
    <dgm:cxn modelId="{5109DCA6-6A04-433D-8FE8-A57E5251FFD6}" type="presParOf" srcId="{5CF64576-434F-4DB7-AF58-747589066122}" destId="{40EA243D-FF58-4E40-8851-C2B97E12B02C}" srcOrd="0" destOrd="0" presId="urn:microsoft.com/office/officeart/2005/8/layout/orgChart1"/>
    <dgm:cxn modelId="{E76C519C-9CC7-4B9C-8058-39C12D94142E}" type="presParOf" srcId="{40EA243D-FF58-4E40-8851-C2B97E12B02C}" destId="{C1A9826B-6FA5-4EBB-86F2-C4A87FC22A3D}" srcOrd="0" destOrd="0" presId="urn:microsoft.com/office/officeart/2005/8/layout/orgChart1"/>
    <dgm:cxn modelId="{68FFBFC8-59B1-47BF-93E9-EC538F15FB24}" type="presParOf" srcId="{40EA243D-FF58-4E40-8851-C2B97E12B02C}" destId="{BEE2AA18-29BA-4C1F-95D1-9B88A6AAFBE5}" srcOrd="1" destOrd="0" presId="urn:microsoft.com/office/officeart/2005/8/layout/orgChart1"/>
    <dgm:cxn modelId="{4290552E-CFD4-48BD-A9B1-9E61286FC32C}" type="presParOf" srcId="{5CF64576-434F-4DB7-AF58-747589066122}" destId="{9942FF1B-390E-470B-BEDA-28C1CC9902F3}" srcOrd="1" destOrd="0" presId="urn:microsoft.com/office/officeart/2005/8/layout/orgChart1"/>
    <dgm:cxn modelId="{20581AF5-6D1B-4700-BB76-59160DF8BD4E}" type="presParOf" srcId="{5CF64576-434F-4DB7-AF58-747589066122}" destId="{29616448-5848-4061-805A-E3669DBC3D24}" srcOrd="2" destOrd="0" presId="urn:microsoft.com/office/officeart/2005/8/layout/orgChart1"/>
    <dgm:cxn modelId="{DAE9F858-A265-43A9-BAC2-6957C448C2AE}" type="presParOf" srcId="{925AB9D4-2538-4D20-91D6-DDC342F1DACE}" destId="{B8B29055-6125-4CC3-969B-AB159DFA601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F95F4A49-E75F-4D81-A7FE-6A692E94114C}">
      <dgm:prSet custT="1"/>
      <dgm:spPr>
        <a:xfrm>
          <a:off x="847680"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1. Giới thiệu</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0499414A-E8AA-4556-954F-A5FF62CC1EB9}" type="par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C6DD666-9D85-4388-B566-1CF5F03BB0B2}" type="sib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BDA3028-407B-4AEE-A13F-8AA84F1F750C}">
      <dgm:prSet custT="1"/>
      <dgm:spPr>
        <a:xfrm>
          <a:off x="4473169"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2. Mục tiêu</a:t>
          </a:r>
          <a:endParaRPr lang="en-US" sz="2200" b="1">
            <a:solidFill>
              <a:srgbClr val="17406D"/>
            </a:solidFill>
            <a:latin typeface="Cambria" panose="02040503050406030204" pitchFamily="18" charset="0"/>
            <a:ea typeface="Cambria" panose="02040503050406030204" pitchFamily="18" charset="0"/>
            <a:cs typeface="+mn-cs"/>
          </a:endParaRPr>
        </a:p>
      </dgm:t>
    </dgm:pt>
    <dgm:pt modelId="{586253CD-5C25-48B0-8D1D-120882E3C0BE}" type="par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570D4E4B-12D5-4AED-8BB0-A9F31F8E7CA7}" type="sib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484B776F-5418-4E31-965B-6A4C0D2FAECF}">
      <dgm:prSet custT="1"/>
      <dgm:spPr>
        <a:xfrm>
          <a:off x="8098658"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3. Phạm vi áp dụng</a:t>
          </a:r>
          <a:endParaRPr lang="en-US" sz="2200" b="1">
            <a:solidFill>
              <a:srgbClr val="17406D"/>
            </a:solidFill>
            <a:latin typeface="Cambria" panose="02040503050406030204" pitchFamily="18" charset="0"/>
            <a:ea typeface="Cambria" panose="02040503050406030204" pitchFamily="18" charset="0"/>
            <a:cs typeface="+mn-cs"/>
          </a:endParaRPr>
        </a:p>
      </dgm:t>
    </dgm:pt>
    <dgm:pt modelId="{CC4CC43F-5797-4120-99B8-B9872EC360B0}" type="parTrans" cxnId="{5C18BF86-745A-47B6-9859-991AF5A1FF65}">
      <dgm:prSet/>
      <dgm:spPr/>
      <dgm:t>
        <a:bodyPr/>
        <a:lstStyle/>
        <a:p>
          <a:endParaRPr lang="en-US"/>
        </a:p>
      </dgm:t>
    </dgm:pt>
    <dgm:pt modelId="{9B9D7EFF-76CB-4E05-84DE-719EC2CAEE7A}" type="sibTrans" cxnId="{5C18BF86-745A-47B6-9859-991AF5A1FF65}">
      <dgm:prSet/>
      <dgm:spPr/>
      <dgm:t>
        <a:bodyPr/>
        <a:lstStyle/>
        <a:p>
          <a:endParaRPr lang="en-US"/>
        </a:p>
      </dgm:t>
    </dgm:pt>
    <dgm:pt modelId="{4F2D4FBA-8E1E-44E4-B04F-089763DFA39B}" type="pres">
      <dgm:prSet presAssocID="{8BB40915-96C9-42D5-B78B-694FB6B44056}" presName="Name0" presStyleCnt="0">
        <dgm:presLayoutVars>
          <dgm:dir/>
          <dgm:resizeHandles val="exact"/>
        </dgm:presLayoutVars>
      </dgm:prSet>
      <dgm:spPr/>
    </dgm:pt>
    <dgm:pt modelId="{B8AC4F00-0ECD-4694-911D-25CF120C06CD}" type="pres">
      <dgm:prSet presAssocID="{F95F4A49-E75F-4D81-A7FE-6A692E94114C}" presName="composite" presStyleCnt="0"/>
      <dgm:spPr/>
    </dgm:pt>
    <dgm:pt modelId="{7C0360E1-9CF8-4A0D-818B-F43FBD870C6C}" type="pres">
      <dgm:prSet presAssocID="{F95F4A49-E75F-4D81-A7FE-6A692E94114C}" presName="bgChev" presStyleLbl="node1" presStyleIdx="0" presStyleCnt="3"/>
      <dgm:spPr>
        <a:xfrm>
          <a:off x="1263"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87E03C07-A1E8-4A10-BC10-2C1F37304B16}" type="pres">
      <dgm:prSet presAssocID="{F95F4A49-E75F-4D81-A7FE-6A692E94114C}" presName="txNode" presStyleLbl="fgAcc1" presStyleIdx="0" presStyleCnt="3">
        <dgm:presLayoutVars>
          <dgm:bulletEnabled val="1"/>
        </dgm:presLayoutVars>
      </dgm:prSet>
      <dgm:spPr/>
    </dgm:pt>
    <dgm:pt modelId="{52B1117D-8B5F-4664-8518-F71FB851292B}" type="pres">
      <dgm:prSet presAssocID="{2C6DD666-9D85-4388-B566-1CF5F03BB0B2}" presName="compositeSpace" presStyleCnt="0"/>
      <dgm:spPr/>
    </dgm:pt>
    <dgm:pt modelId="{6F6A3C9A-54E8-4DC8-9FD1-1498C3765023}" type="pres">
      <dgm:prSet presAssocID="{2BDA3028-407B-4AEE-A13F-8AA84F1F750C}" presName="composite" presStyleCnt="0"/>
      <dgm:spPr/>
    </dgm:pt>
    <dgm:pt modelId="{01E28DE3-D2A4-4D5B-8683-C82D6D71D370}" type="pres">
      <dgm:prSet presAssocID="{2BDA3028-407B-4AEE-A13F-8AA84F1F750C}" presName="bgChev" presStyleLbl="node1" presStyleIdx="1" presStyleCnt="3"/>
      <dgm:spPr>
        <a:xfrm>
          <a:off x="3626752"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554DF4F0-8FA2-48E4-8DCC-602384CB7D3A}" type="pres">
      <dgm:prSet presAssocID="{2BDA3028-407B-4AEE-A13F-8AA84F1F750C}" presName="txNode" presStyleLbl="fgAcc1" presStyleIdx="1" presStyleCnt="3">
        <dgm:presLayoutVars>
          <dgm:bulletEnabled val="1"/>
        </dgm:presLayoutVars>
      </dgm:prSet>
      <dgm:spPr/>
    </dgm:pt>
    <dgm:pt modelId="{0639D8FB-5F6F-48D5-9E22-CC8080E4227A}" type="pres">
      <dgm:prSet presAssocID="{570D4E4B-12D5-4AED-8BB0-A9F31F8E7CA7}" presName="compositeSpace" presStyleCnt="0"/>
      <dgm:spPr/>
    </dgm:pt>
    <dgm:pt modelId="{CB03C37A-21A4-42A3-B4D8-E561C9141661}" type="pres">
      <dgm:prSet presAssocID="{484B776F-5418-4E31-965B-6A4C0D2FAECF}" presName="composite" presStyleCnt="0"/>
      <dgm:spPr/>
    </dgm:pt>
    <dgm:pt modelId="{F45D3BAE-545D-45D5-8FC9-9724BE6A1EA9}" type="pres">
      <dgm:prSet presAssocID="{484B776F-5418-4E31-965B-6A4C0D2FAECF}" presName="bgChev" presStyleLbl="node1" presStyleIdx="2" presStyleCnt="3"/>
      <dgm:spPr>
        <a:xfrm>
          <a:off x="7252240"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68208D08-8EC5-4782-919C-BC430DFB6ACF}" type="pres">
      <dgm:prSet presAssocID="{484B776F-5418-4E31-965B-6A4C0D2FAECF}" presName="txNode" presStyleLbl="fgAcc1" presStyleIdx="2" presStyleCnt="3">
        <dgm:presLayoutVars>
          <dgm:bulletEnabled val="1"/>
        </dgm:presLayoutVars>
      </dgm:prSet>
      <dgm:spPr/>
    </dgm:pt>
  </dgm:ptLst>
  <dgm:cxnLst>
    <dgm:cxn modelId="{ED995424-89E3-421E-B7AA-110B0B5AF467}" srcId="{8BB40915-96C9-42D5-B78B-694FB6B44056}" destId="{F95F4A49-E75F-4D81-A7FE-6A692E94114C}" srcOrd="0" destOrd="0" parTransId="{0499414A-E8AA-4556-954F-A5FF62CC1EB9}" sibTransId="{2C6DD666-9D85-4388-B566-1CF5F03BB0B2}"/>
    <dgm:cxn modelId="{C074AC70-C119-45F4-8076-57E3DCC7E0AF}" srcId="{8BB40915-96C9-42D5-B78B-694FB6B44056}" destId="{2BDA3028-407B-4AEE-A13F-8AA84F1F750C}" srcOrd="1" destOrd="0" parTransId="{586253CD-5C25-48B0-8D1D-120882E3C0BE}" sibTransId="{570D4E4B-12D5-4AED-8BB0-A9F31F8E7CA7}"/>
    <dgm:cxn modelId="{264F8875-7392-464C-8F9D-F9EC78317ED0}" type="presOf" srcId="{8BB40915-96C9-42D5-B78B-694FB6B44056}" destId="{4F2D4FBA-8E1E-44E4-B04F-089763DFA39B}" srcOrd="0" destOrd="0" presId="urn:microsoft.com/office/officeart/2005/8/layout/chevronAccent+Icon"/>
    <dgm:cxn modelId="{5C18BF86-745A-47B6-9859-991AF5A1FF65}" srcId="{8BB40915-96C9-42D5-B78B-694FB6B44056}" destId="{484B776F-5418-4E31-965B-6A4C0D2FAECF}" srcOrd="2" destOrd="0" parTransId="{CC4CC43F-5797-4120-99B8-B9872EC360B0}" sibTransId="{9B9D7EFF-76CB-4E05-84DE-719EC2CAEE7A}"/>
    <dgm:cxn modelId="{53E0D8B4-6456-4000-88D3-330883BEDB21}" type="presOf" srcId="{F95F4A49-E75F-4D81-A7FE-6A692E94114C}" destId="{87E03C07-A1E8-4A10-BC10-2C1F37304B16}" srcOrd="0" destOrd="0" presId="urn:microsoft.com/office/officeart/2005/8/layout/chevronAccent+Icon"/>
    <dgm:cxn modelId="{B9C311C1-A0F8-4AE5-854E-B32B6281D094}" type="presOf" srcId="{484B776F-5418-4E31-965B-6A4C0D2FAECF}" destId="{68208D08-8EC5-4782-919C-BC430DFB6ACF}" srcOrd="0" destOrd="0" presId="urn:microsoft.com/office/officeart/2005/8/layout/chevronAccent+Icon"/>
    <dgm:cxn modelId="{27D41BF4-A352-4FAB-8727-D564575FAAB0}" type="presOf" srcId="{2BDA3028-407B-4AEE-A13F-8AA84F1F750C}" destId="{554DF4F0-8FA2-48E4-8DCC-602384CB7D3A}" srcOrd="0" destOrd="0" presId="urn:microsoft.com/office/officeart/2005/8/layout/chevronAccent+Icon"/>
    <dgm:cxn modelId="{9CA445D2-6C9F-41CF-91D2-4DFDBA595971}" type="presParOf" srcId="{4F2D4FBA-8E1E-44E4-B04F-089763DFA39B}" destId="{B8AC4F00-0ECD-4694-911D-25CF120C06CD}" srcOrd="0" destOrd="0" presId="urn:microsoft.com/office/officeart/2005/8/layout/chevronAccent+Icon"/>
    <dgm:cxn modelId="{CDDF5961-3DC6-42CE-90B1-49795C953327}" type="presParOf" srcId="{B8AC4F00-0ECD-4694-911D-25CF120C06CD}" destId="{7C0360E1-9CF8-4A0D-818B-F43FBD870C6C}" srcOrd="0" destOrd="0" presId="urn:microsoft.com/office/officeart/2005/8/layout/chevronAccent+Icon"/>
    <dgm:cxn modelId="{0972EE7D-0954-4D96-B489-1D1EC6A51CB0}" type="presParOf" srcId="{B8AC4F00-0ECD-4694-911D-25CF120C06CD}" destId="{87E03C07-A1E8-4A10-BC10-2C1F37304B16}" srcOrd="1" destOrd="0" presId="urn:microsoft.com/office/officeart/2005/8/layout/chevronAccent+Icon"/>
    <dgm:cxn modelId="{E131D579-D20A-4336-8AC3-ED5705DB2288}" type="presParOf" srcId="{4F2D4FBA-8E1E-44E4-B04F-089763DFA39B}" destId="{52B1117D-8B5F-4664-8518-F71FB851292B}" srcOrd="1" destOrd="0" presId="urn:microsoft.com/office/officeart/2005/8/layout/chevronAccent+Icon"/>
    <dgm:cxn modelId="{6A9321E9-BB56-4ED6-A358-71ECB7BA54FA}" type="presParOf" srcId="{4F2D4FBA-8E1E-44E4-B04F-089763DFA39B}" destId="{6F6A3C9A-54E8-4DC8-9FD1-1498C3765023}" srcOrd="2" destOrd="0" presId="urn:microsoft.com/office/officeart/2005/8/layout/chevronAccent+Icon"/>
    <dgm:cxn modelId="{E048AC5C-398C-4545-963D-61DEBC1AE90D}" type="presParOf" srcId="{6F6A3C9A-54E8-4DC8-9FD1-1498C3765023}" destId="{01E28DE3-D2A4-4D5B-8683-C82D6D71D370}" srcOrd="0" destOrd="0" presId="urn:microsoft.com/office/officeart/2005/8/layout/chevronAccent+Icon"/>
    <dgm:cxn modelId="{F7C5B457-57DF-4AC6-AE29-1864179E7222}" type="presParOf" srcId="{6F6A3C9A-54E8-4DC8-9FD1-1498C3765023}" destId="{554DF4F0-8FA2-48E4-8DCC-602384CB7D3A}" srcOrd="1" destOrd="0" presId="urn:microsoft.com/office/officeart/2005/8/layout/chevronAccent+Icon"/>
    <dgm:cxn modelId="{B9C3645C-D28A-4B9D-9783-2BD52E08EE64}" type="presParOf" srcId="{4F2D4FBA-8E1E-44E4-B04F-089763DFA39B}" destId="{0639D8FB-5F6F-48D5-9E22-CC8080E4227A}" srcOrd="3" destOrd="0" presId="urn:microsoft.com/office/officeart/2005/8/layout/chevronAccent+Icon"/>
    <dgm:cxn modelId="{54A041F0-9013-47E2-A7B5-BB4601A2B736}" type="presParOf" srcId="{4F2D4FBA-8E1E-44E4-B04F-089763DFA39B}" destId="{CB03C37A-21A4-42A3-B4D8-E561C9141661}" srcOrd="4" destOrd="0" presId="urn:microsoft.com/office/officeart/2005/8/layout/chevronAccent+Icon"/>
    <dgm:cxn modelId="{387A3343-591B-4AA9-AF13-FC2ECA039F23}" type="presParOf" srcId="{CB03C37A-21A4-42A3-B4D8-E561C9141661}" destId="{F45D3BAE-545D-45D5-8FC9-9724BE6A1EA9}" srcOrd="0" destOrd="0" presId="urn:microsoft.com/office/officeart/2005/8/layout/chevronAccent+Icon"/>
    <dgm:cxn modelId="{B5B9E9A2-23C5-4916-B457-F3624030D33F}" type="presParOf" srcId="{CB03C37A-21A4-42A3-B4D8-E561C9141661}" destId="{68208D08-8EC5-4782-919C-BC430DFB6ACF}"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FBECE3B-E0B2-4143-8716-54DBAAB7C93C}"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US"/>
        </a:p>
      </dgm:t>
    </dgm:pt>
    <dgm:pt modelId="{5879DF25-81D9-4BFB-826B-D0583EA3F535}">
      <dgm:prSet custT="1"/>
      <dgm:spPr>
        <a:xfrm>
          <a:off x="114738" y="249669"/>
          <a:ext cx="3458702" cy="2281083"/>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1. Hệ thống quản lý &amp; Đánh giá MT - XH</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Thực hiện đánh giá MT-XH, thiết lập &amp; duy trì hệ thống quản lý</a:t>
          </a:r>
        </a:p>
        <a:p>
          <a:pPr algn="l">
            <a:buNone/>
          </a:pPr>
          <a:r>
            <a:rPr lang="en-US" sz="1500" b="0">
              <a:solidFill>
                <a:srgbClr val="000000">
                  <a:hueOff val="0"/>
                  <a:satOff val="0"/>
                  <a:lumOff val="0"/>
                  <a:alphaOff val="0"/>
                </a:srgbClr>
              </a:solidFill>
              <a:latin typeface="Cambria" panose="02040503050406030204" pitchFamily="18" charset="0"/>
              <a:ea typeface="Cambria" panose="02040503050406030204" pitchFamily="18" charset="0"/>
              <a:cs typeface="+mn-cs"/>
            </a:rPr>
            <a:t>(i) Chính sách; (ii) xác định rủi ro &amp; tác động; (iii) chương trình quản lý; (iv) năng lực tổ chức; (v) chuẩn bị sẵn sàng ứng phó khẩn cấp; (vi) tham gia cộng đồng; (vii) giám sát &amp; đánh giá</a:t>
          </a:r>
          <a:endPar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BCC45DE-4526-42F1-A265-7CE16591FE36}" type="par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304789B9-DFEB-49E4-8402-228ED305101E}" type="sib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8A17058D-8F6E-4416-BDCB-9A1DA32159B9}">
      <dgm:prSet custT="1"/>
      <dgm:spPr>
        <a:xfrm>
          <a:off x="3919311" y="352600"/>
          <a:ext cx="3458702"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2. Chính sách</a:t>
          </a:r>
        </a:p>
        <a:p>
          <a:pPr algn="l">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Xây dựng chính sách tổng thể: </a:t>
          </a:r>
        </a:p>
        <a:p>
          <a:pPr algn="l">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Mục tiêu &amp; nguyên tắc cần tuân thủ</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Định hướng cho quá trình đánh giá &amp; quản lý</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Cách thức tuân thủ</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Cam kết theo luật &amp; Quốc tế</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547546BA-1DE1-498B-8994-FA79BE98A090}" type="par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C88CDC0E-9E46-452D-AD6D-184646083D8F}" type="sib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75B5F1E6-6939-4F8D-A23B-F0C8E0CFFC28}">
      <dgm:prSet custT="1"/>
      <dgm:spPr>
        <a:xfrm>
          <a:off x="7723884" y="281202"/>
          <a:ext cx="3458702" cy="2218017"/>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3.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Xác</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định</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rủi</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ro</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tác</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động</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MT-XH</a:t>
          </a:r>
        </a:p>
        <a:p>
          <a:pPr algn="l">
            <a:buNone/>
          </a:pP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Tiến </a:t>
          </a: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hành</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đánh</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giá</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loại</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quy</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mô</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thông</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lệ</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án</a:t>
          </a:r>
          <a:endPar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Công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cụ</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đánh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giá</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Xem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xét</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rủi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ro</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tác</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động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liên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quan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Vùng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bị</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ảnh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hưởng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của</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Chuỗi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cung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ứng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p>
      </dgm:t>
    </dgm:pt>
    <dgm:pt modelId="{8D905113-9C6F-4F63-A404-BC7EF30E6962}" type="par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A6B8C28E-449D-44CC-A35F-CF7B4608A0ED}" type="sib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9A8E8A3C-6B84-4DDB-8525-1D991908A647}">
      <dgm:prSet custT="1"/>
      <dgm:spPr>
        <a:xfrm>
          <a:off x="4025" y="2876623"/>
          <a:ext cx="3680128"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4. Chương trình quản lý</a:t>
          </a:r>
        </a:p>
        <a:p>
          <a:pPr algn="l">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Thiết lập chương trình quản lý dựa trên chính sách, mục tiêu &amp; nguyên tắc đã đề ra: chương trình vận hành, kế hoạch hoạt động</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Biện pháp giảm thiểu rủi ro tác động &amp; cải thiện hiệu suất MT-XH</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Hệ thống phân cấp: Tránh rủi ro; Ngăn ngừa; Giảm thiểu; Bồi thường</a:t>
          </a:r>
        </a:p>
        <a:p>
          <a:pPr algn="l">
            <a:buNone/>
          </a:pPr>
          <a:endPar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02ADB69D-46A8-4788-AA08-1CA5B36D0C17}" type="par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E3DD3981-7537-43E2-8668-9498A9BB4D67}" type="sib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294424F1-A601-48E2-8B28-1988D7947142}">
      <dgm:prSet custT="1"/>
      <dgm:spPr>
        <a:xfrm>
          <a:off x="4030024" y="2876623"/>
          <a:ext cx="3458702"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1800" b="1">
              <a:solidFill>
                <a:srgbClr val="000000">
                  <a:hueOff val="0"/>
                  <a:satOff val="0"/>
                  <a:lumOff val="0"/>
                  <a:alphaOff val="0"/>
                </a:srgbClr>
              </a:solidFill>
              <a:latin typeface="Cambria" panose="02040503050406030204" pitchFamily="18" charset="0"/>
              <a:ea typeface="Cambria" panose="02040503050406030204" pitchFamily="18" charset="0"/>
              <a:cs typeface="+mn-cs"/>
            </a:rPr>
            <a:t>5. Năng lực tổ chức</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Thiết lập, duy trì &amp; củng cố cơ cấu tổ chức</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Phân công rõ nguồn nhân lực</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Trách nhiệm về MT-XH phải được cụ thể hóa</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Năng lực &amp; đào tạo nhân sự</a:t>
          </a:r>
        </a:p>
        <a:p>
          <a:pPr algn="ctr">
            <a:buNone/>
          </a:pPr>
          <a:endParaRPr lang="en-US" sz="1800" b="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B42B4632-CADA-4698-8D7F-4E95804F4B4C}" type="par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89D93A-C739-4FE3-B756-07DF46B16E6C}" type="sib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CD54A2-4468-462D-8C80-C6B6880F341F}">
      <dgm:prSet custT="1"/>
      <dgm:spPr>
        <a:xfrm>
          <a:off x="7834597" y="2876623"/>
          <a:ext cx="3458702"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1800" b="1">
              <a:solidFill>
                <a:srgbClr val="000000">
                  <a:hueOff val="0"/>
                  <a:satOff val="0"/>
                  <a:lumOff val="0"/>
                  <a:alphaOff val="0"/>
                </a:srgbClr>
              </a:solidFill>
              <a:latin typeface="Cambria" panose="02040503050406030204" pitchFamily="18" charset="0"/>
              <a:ea typeface="Cambria" panose="02040503050406030204" pitchFamily="18" charset="0"/>
              <a:cs typeface="+mn-cs"/>
            </a:rPr>
            <a:t>6. Sẵn sàng đối ứng tình huống khẩn cấp</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Xây dựng chương trình ứng phó</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Xác định khu vực, cộng đồng bị ảnh hưởng, quy trình ứng phó, phân công trách nhiệm</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Phối hợp cộng đồng &amp; cơ quan địa phương</a:t>
          </a:r>
        </a:p>
      </dgm:t>
    </dgm:pt>
    <dgm:pt modelId="{20442A03-7784-41C5-B570-7BB99B7525E4}" type="parTrans" cxnId="{7995B27D-B478-47F9-9969-68B3A3BFD7D2}">
      <dgm:prSet/>
      <dgm:spPr/>
      <dgm:t>
        <a:bodyPr/>
        <a:lstStyle/>
        <a:p>
          <a:endParaRPr lang="en-US"/>
        </a:p>
      </dgm:t>
    </dgm:pt>
    <dgm:pt modelId="{61C61A10-DEAC-46D5-B9E1-B75809D5B150}" type="sibTrans" cxnId="{7995B27D-B478-47F9-9969-68B3A3BFD7D2}">
      <dgm:prSet/>
      <dgm:spPr/>
      <dgm:t>
        <a:bodyPr/>
        <a:lstStyle/>
        <a:p>
          <a:endParaRPr lang="en-US"/>
        </a:p>
      </dgm:t>
    </dgm:pt>
    <dgm:pt modelId="{95EA7906-BD19-4C5E-87B2-38BB353B9D87}" type="pres">
      <dgm:prSet presAssocID="{5FBECE3B-E0B2-4143-8716-54DBAAB7C93C}" presName="diagram" presStyleCnt="0">
        <dgm:presLayoutVars>
          <dgm:dir/>
          <dgm:resizeHandles val="exact"/>
        </dgm:presLayoutVars>
      </dgm:prSet>
      <dgm:spPr/>
    </dgm:pt>
    <dgm:pt modelId="{205682C3-0D94-4C92-8994-28DB8847E555}" type="pres">
      <dgm:prSet presAssocID="{5879DF25-81D9-4BFB-826B-D0583EA3F535}" presName="node" presStyleLbl="node1" presStyleIdx="0" presStyleCnt="6" custScaleY="109920">
        <dgm:presLayoutVars>
          <dgm:bulletEnabled val="1"/>
        </dgm:presLayoutVars>
      </dgm:prSet>
      <dgm:spPr/>
    </dgm:pt>
    <dgm:pt modelId="{846B78B6-E6D1-4F70-BE7A-AD5528FF4634}" type="pres">
      <dgm:prSet presAssocID="{304789B9-DFEB-49E4-8402-228ED305101E}" presName="sibTrans" presStyleCnt="0"/>
      <dgm:spPr/>
    </dgm:pt>
    <dgm:pt modelId="{9B153B15-D822-4E51-B07F-4EB839189969}" type="pres">
      <dgm:prSet presAssocID="{8A17058D-8F6E-4416-BDCB-9A1DA32159B9}" presName="node" presStyleLbl="node1" presStyleIdx="1" presStyleCnt="6">
        <dgm:presLayoutVars>
          <dgm:bulletEnabled val="1"/>
        </dgm:presLayoutVars>
      </dgm:prSet>
      <dgm:spPr/>
    </dgm:pt>
    <dgm:pt modelId="{79B585D3-9657-41F0-A8A3-F0964DEB5E42}" type="pres">
      <dgm:prSet presAssocID="{C88CDC0E-9E46-452D-AD6D-184646083D8F}" presName="sibTrans" presStyleCnt="0"/>
      <dgm:spPr/>
    </dgm:pt>
    <dgm:pt modelId="{9FCB3000-ACE7-4066-8C88-CE1777543F88}" type="pres">
      <dgm:prSet presAssocID="{75B5F1E6-6939-4F8D-A23B-F0C8E0CFFC28}" presName="node" presStyleLbl="node1" presStyleIdx="2" presStyleCnt="6" custScaleY="106881">
        <dgm:presLayoutVars>
          <dgm:bulletEnabled val="1"/>
        </dgm:presLayoutVars>
      </dgm:prSet>
      <dgm:spPr/>
    </dgm:pt>
    <dgm:pt modelId="{8BE4DE9E-2459-431A-B757-C292BD0D9E40}" type="pres">
      <dgm:prSet presAssocID="{A6B8C28E-449D-44CC-A35F-CF7B4608A0ED}" presName="sibTrans" presStyleCnt="0"/>
      <dgm:spPr/>
    </dgm:pt>
    <dgm:pt modelId="{50738902-AB3A-4854-8913-035570B0177A}" type="pres">
      <dgm:prSet presAssocID="{9A8E8A3C-6B84-4DDB-8525-1D991908A647}" presName="node" presStyleLbl="node1" presStyleIdx="3" presStyleCnt="6" custScaleX="106402">
        <dgm:presLayoutVars>
          <dgm:bulletEnabled val="1"/>
        </dgm:presLayoutVars>
      </dgm:prSet>
      <dgm:spPr/>
    </dgm:pt>
    <dgm:pt modelId="{DA1B6BCB-1A69-452A-8302-6206997E8C20}" type="pres">
      <dgm:prSet presAssocID="{E3DD3981-7537-43E2-8668-9498A9BB4D67}" presName="sibTrans" presStyleCnt="0"/>
      <dgm:spPr/>
    </dgm:pt>
    <dgm:pt modelId="{E1682A26-D29B-4C4C-B9E0-0866522CA283}" type="pres">
      <dgm:prSet presAssocID="{294424F1-A601-48E2-8B28-1988D7947142}" presName="node" presStyleLbl="node1" presStyleIdx="4" presStyleCnt="6">
        <dgm:presLayoutVars>
          <dgm:bulletEnabled val="1"/>
        </dgm:presLayoutVars>
      </dgm:prSet>
      <dgm:spPr/>
    </dgm:pt>
    <dgm:pt modelId="{5F945AA3-68E2-4D97-BE25-3E4DCC0B61EB}" type="pres">
      <dgm:prSet presAssocID="{4889D93A-C739-4FE3-B756-07DF46B16E6C}" presName="sibTrans" presStyleCnt="0"/>
      <dgm:spPr/>
    </dgm:pt>
    <dgm:pt modelId="{BF160FDE-5C62-45B5-8D8E-AA2203A5CAB2}" type="pres">
      <dgm:prSet presAssocID="{48CD54A2-4468-462D-8C80-C6B6880F341F}" presName="node" presStyleLbl="node1" presStyleIdx="5" presStyleCnt="6">
        <dgm:presLayoutVars>
          <dgm:bulletEnabled val="1"/>
        </dgm:presLayoutVars>
      </dgm:prSet>
      <dgm:spPr/>
    </dgm:pt>
  </dgm:ptLst>
  <dgm:cxnLst>
    <dgm:cxn modelId="{B2F0972C-E686-491B-9C0B-AF3D9EA3D649}" srcId="{5FBECE3B-E0B2-4143-8716-54DBAAB7C93C}" destId="{9A8E8A3C-6B84-4DDB-8525-1D991908A647}" srcOrd="3" destOrd="0" parTransId="{02ADB69D-46A8-4788-AA08-1CA5B36D0C17}" sibTransId="{E3DD3981-7537-43E2-8668-9498A9BB4D67}"/>
    <dgm:cxn modelId="{B29AFE5F-5F35-48D3-A87F-725C6670C306}" srcId="{5FBECE3B-E0B2-4143-8716-54DBAAB7C93C}" destId="{5879DF25-81D9-4BFB-826B-D0583EA3F535}" srcOrd="0" destOrd="0" parTransId="{4BCC45DE-4526-42F1-A265-7CE16591FE36}" sibTransId="{304789B9-DFEB-49E4-8402-228ED305101E}"/>
    <dgm:cxn modelId="{778E4D42-72C4-408E-9F7F-70106506B707}" type="presOf" srcId="{5879DF25-81D9-4BFB-826B-D0583EA3F535}" destId="{205682C3-0D94-4C92-8994-28DB8847E555}" srcOrd="0" destOrd="0" presId="urn:microsoft.com/office/officeart/2005/8/layout/default"/>
    <dgm:cxn modelId="{B7C6354F-B823-47D9-8ADF-765D33D469E7}" srcId="{5FBECE3B-E0B2-4143-8716-54DBAAB7C93C}" destId="{8A17058D-8F6E-4416-BDCB-9A1DA32159B9}" srcOrd="1" destOrd="0" parTransId="{547546BA-1DE1-498B-8994-FA79BE98A090}" sibTransId="{C88CDC0E-9E46-452D-AD6D-184646083D8F}"/>
    <dgm:cxn modelId="{BDD5E353-351D-474D-B498-54369A8456A4}" type="presOf" srcId="{5FBECE3B-E0B2-4143-8716-54DBAAB7C93C}" destId="{95EA7906-BD19-4C5E-87B2-38BB353B9D87}" srcOrd="0" destOrd="0" presId="urn:microsoft.com/office/officeart/2005/8/layout/default"/>
    <dgm:cxn modelId="{BBF00F7D-5E0A-4E56-B94C-DF03D2CE1C5B}" srcId="{5FBECE3B-E0B2-4143-8716-54DBAAB7C93C}" destId="{75B5F1E6-6939-4F8D-A23B-F0C8E0CFFC28}" srcOrd="2" destOrd="0" parTransId="{8D905113-9C6F-4F63-A404-BC7EF30E6962}" sibTransId="{A6B8C28E-449D-44CC-A35F-CF7B4608A0ED}"/>
    <dgm:cxn modelId="{7995B27D-B478-47F9-9969-68B3A3BFD7D2}" srcId="{5FBECE3B-E0B2-4143-8716-54DBAAB7C93C}" destId="{48CD54A2-4468-462D-8C80-C6B6880F341F}" srcOrd="5" destOrd="0" parTransId="{20442A03-7784-41C5-B570-7BB99B7525E4}" sibTransId="{61C61A10-DEAC-46D5-B9E1-B75809D5B150}"/>
    <dgm:cxn modelId="{B6C1EF7D-BC01-4B49-BC90-0572AEDB5091}" type="presOf" srcId="{8A17058D-8F6E-4416-BDCB-9A1DA32159B9}" destId="{9B153B15-D822-4E51-B07F-4EB839189969}" srcOrd="0" destOrd="0" presId="urn:microsoft.com/office/officeart/2005/8/layout/default"/>
    <dgm:cxn modelId="{F81DCC82-D983-4581-ABC5-95490E4DC4D3}" type="presOf" srcId="{48CD54A2-4468-462D-8C80-C6B6880F341F}" destId="{BF160FDE-5C62-45B5-8D8E-AA2203A5CAB2}" srcOrd="0" destOrd="0" presId="urn:microsoft.com/office/officeart/2005/8/layout/default"/>
    <dgm:cxn modelId="{95DB0B8B-C3EC-4670-B471-760193681B6A}" type="presOf" srcId="{9A8E8A3C-6B84-4DDB-8525-1D991908A647}" destId="{50738902-AB3A-4854-8913-035570B0177A}" srcOrd="0" destOrd="0" presId="urn:microsoft.com/office/officeart/2005/8/layout/default"/>
    <dgm:cxn modelId="{7806949E-62BB-4207-97A4-954B6162A331}" type="presOf" srcId="{75B5F1E6-6939-4F8D-A23B-F0C8E0CFFC28}" destId="{9FCB3000-ACE7-4066-8C88-CE1777543F88}" srcOrd="0" destOrd="0" presId="urn:microsoft.com/office/officeart/2005/8/layout/default"/>
    <dgm:cxn modelId="{0340DEB3-B47B-44C4-8A20-DAB87733B65C}" type="presOf" srcId="{294424F1-A601-48E2-8B28-1988D7947142}" destId="{E1682A26-D29B-4C4C-B9E0-0866522CA283}" srcOrd="0" destOrd="0" presId="urn:microsoft.com/office/officeart/2005/8/layout/default"/>
    <dgm:cxn modelId="{695D23BD-9582-4C68-8FE2-B43199F87C1E}" srcId="{5FBECE3B-E0B2-4143-8716-54DBAAB7C93C}" destId="{294424F1-A601-48E2-8B28-1988D7947142}" srcOrd="4" destOrd="0" parTransId="{B42B4632-CADA-4698-8D7F-4E95804F4B4C}" sibTransId="{4889D93A-C739-4FE3-B756-07DF46B16E6C}"/>
    <dgm:cxn modelId="{902B22D5-4AA7-4659-9912-3E9622AB6617}" type="presParOf" srcId="{95EA7906-BD19-4C5E-87B2-38BB353B9D87}" destId="{205682C3-0D94-4C92-8994-28DB8847E555}" srcOrd="0" destOrd="0" presId="urn:microsoft.com/office/officeart/2005/8/layout/default"/>
    <dgm:cxn modelId="{183F6529-FA52-4792-BBEE-FC4F15C7B1F7}" type="presParOf" srcId="{95EA7906-BD19-4C5E-87B2-38BB353B9D87}" destId="{846B78B6-E6D1-4F70-BE7A-AD5528FF4634}" srcOrd="1" destOrd="0" presId="urn:microsoft.com/office/officeart/2005/8/layout/default"/>
    <dgm:cxn modelId="{A438A02F-6745-4EDD-A170-CD876F61E592}" type="presParOf" srcId="{95EA7906-BD19-4C5E-87B2-38BB353B9D87}" destId="{9B153B15-D822-4E51-B07F-4EB839189969}" srcOrd="2" destOrd="0" presId="urn:microsoft.com/office/officeart/2005/8/layout/default"/>
    <dgm:cxn modelId="{92B1F2EB-59F0-4663-9555-28AD6311A4E9}" type="presParOf" srcId="{95EA7906-BD19-4C5E-87B2-38BB353B9D87}" destId="{79B585D3-9657-41F0-A8A3-F0964DEB5E42}" srcOrd="3" destOrd="0" presId="urn:microsoft.com/office/officeart/2005/8/layout/default"/>
    <dgm:cxn modelId="{BED8A5EE-13CF-4DE4-874F-04B8632F4259}" type="presParOf" srcId="{95EA7906-BD19-4C5E-87B2-38BB353B9D87}" destId="{9FCB3000-ACE7-4066-8C88-CE1777543F88}" srcOrd="4" destOrd="0" presId="urn:microsoft.com/office/officeart/2005/8/layout/default"/>
    <dgm:cxn modelId="{08455AED-6089-4998-9FBE-75716E9290A1}" type="presParOf" srcId="{95EA7906-BD19-4C5E-87B2-38BB353B9D87}" destId="{8BE4DE9E-2459-431A-B757-C292BD0D9E40}" srcOrd="5" destOrd="0" presId="urn:microsoft.com/office/officeart/2005/8/layout/default"/>
    <dgm:cxn modelId="{B020C06E-854B-4AA4-8833-2FDDC0712B78}" type="presParOf" srcId="{95EA7906-BD19-4C5E-87B2-38BB353B9D87}" destId="{50738902-AB3A-4854-8913-035570B0177A}" srcOrd="6" destOrd="0" presId="urn:microsoft.com/office/officeart/2005/8/layout/default"/>
    <dgm:cxn modelId="{355AEA4D-D217-4004-88A1-1E1A41957031}" type="presParOf" srcId="{95EA7906-BD19-4C5E-87B2-38BB353B9D87}" destId="{DA1B6BCB-1A69-452A-8302-6206997E8C20}" srcOrd="7" destOrd="0" presId="urn:microsoft.com/office/officeart/2005/8/layout/default"/>
    <dgm:cxn modelId="{1A8E3E32-C8AF-4438-A082-938B691FFC31}" type="presParOf" srcId="{95EA7906-BD19-4C5E-87B2-38BB353B9D87}" destId="{E1682A26-D29B-4C4C-B9E0-0866522CA283}" srcOrd="8" destOrd="0" presId="urn:microsoft.com/office/officeart/2005/8/layout/default"/>
    <dgm:cxn modelId="{72A4F7EA-4EDA-40E2-AA18-499A0D95975C}" type="presParOf" srcId="{95EA7906-BD19-4C5E-87B2-38BB353B9D87}" destId="{5F945AA3-68E2-4D97-BE25-3E4DCC0B61EB}" srcOrd="9" destOrd="0" presId="urn:microsoft.com/office/officeart/2005/8/layout/default"/>
    <dgm:cxn modelId="{7ECB0225-0075-40B2-90AA-161CADE000D7}" type="presParOf" srcId="{95EA7906-BD19-4C5E-87B2-38BB353B9D87}" destId="{BF160FDE-5C62-45B5-8D8E-AA2203A5CAB2}"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FBECE3B-E0B2-4143-8716-54DBAAB7C93C}"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US"/>
        </a:p>
      </dgm:t>
    </dgm:pt>
    <dgm:pt modelId="{5879DF25-81D9-4BFB-826B-D0583EA3F535}">
      <dgm:prSet custT="1"/>
      <dgm:spPr>
        <a:xfrm>
          <a:off x="2081" y="392042"/>
          <a:ext cx="3398023" cy="2038814"/>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7. Giám sát</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Thiết lập quy trình giám sát: xây dựng quy trình, phối hợp thiết lập &amp; giám sát với Bên quản lý, Mời đại diện cộng đồng tham gia</a:t>
          </a:r>
        </a:p>
        <a:p>
          <a:pPr algn="l">
            <a:buNone/>
          </a:pPr>
          <a:r>
            <a:rPr lang="en-US" sz="1500" b="0">
              <a:solidFill>
                <a:srgbClr val="000000">
                  <a:hueOff val="0"/>
                  <a:satOff val="0"/>
                  <a:lumOff val="0"/>
                  <a:alphaOff val="0"/>
                </a:srgbClr>
              </a:solidFill>
              <a:latin typeface="Cambria" panose="02040503050406030204" pitchFamily="18" charset="0"/>
              <a:ea typeface="Cambria" panose="02040503050406030204" pitchFamily="18" charset="0"/>
              <a:cs typeface="+mn-cs"/>
            </a:rPr>
            <a:t>- Quá trình giám sát: ghi chép, lưu giữ thông tin</a:t>
          </a:r>
        </a:p>
        <a:p>
          <a:pPr algn="l">
            <a:buNone/>
          </a:pPr>
          <a:r>
            <a:rPr lang="en-US" sz="1500" b="0">
              <a:solidFill>
                <a:srgbClr val="000000">
                  <a:hueOff val="0"/>
                  <a:satOff val="0"/>
                  <a:lumOff val="0"/>
                  <a:alphaOff val="0"/>
                </a:srgbClr>
              </a:solidFill>
              <a:latin typeface="Cambria" panose="02040503050406030204" pitchFamily="18" charset="0"/>
              <a:ea typeface="Cambria" panose="02040503050406030204" pitchFamily="18" charset="0"/>
              <a:cs typeface="+mn-cs"/>
            </a:rPr>
            <a:t>- Vai trò lãnh đạo cấp cao</a:t>
          </a:r>
          <a:endPar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BCC45DE-4526-42F1-A265-7CE16591FE36}" type="par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304789B9-DFEB-49E4-8402-228ED305101E}" type="sib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8A17058D-8F6E-4416-BDCB-9A1DA32159B9}">
      <dgm:prSet custT="1"/>
      <dgm:spPr>
        <a:xfrm>
          <a:off x="3739908" y="337381"/>
          <a:ext cx="3547604" cy="2148135"/>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8. Sự tham gia của cộng đồng</a:t>
          </a:r>
        </a:p>
        <a:p>
          <a:pPr algn="l">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Phân tích đối tượng liên quan &amp; lập kế hoạch</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Công bố &amp; truyền đạt thông tin</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Tham vấn &amp; tham gia thực chất</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Cơ chế khiếu nại</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Báo cáo thường xuyên cộng đồng bị ảnh hưởng</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547546BA-1DE1-498B-8994-FA79BE98A090}" type="par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C88CDC0E-9E46-452D-AD6D-184646083D8F}" type="sib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75B5F1E6-6939-4F8D-A23B-F0C8E0CFFC28}">
      <dgm:prSet custT="1"/>
      <dgm:spPr>
        <a:xfrm>
          <a:off x="7627315" y="392042"/>
          <a:ext cx="3667928" cy="2038814"/>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9.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Phân</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tích</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đối</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tượng</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lập</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kế</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hoạch</a:t>
          </a:r>
          <a:endPar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Xác</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định</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bên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liên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quan</a:t>
          </a:r>
          <a:endPar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Xây</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kế</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hoạch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tham</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gia</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cộng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đồng</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Công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bố</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thông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tin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Tham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vấn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tham</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vấn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toàn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diện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Trách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nhiệm</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bên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quản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lý</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phủ</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8D905113-9C6F-4F63-A404-BC7EF30E6962}" type="par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A6B8C28E-449D-44CC-A35F-CF7B4608A0ED}" type="sib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9A8E8A3C-6B84-4DDB-8525-1D991908A647}">
      <dgm:prSet custT="1"/>
      <dgm:spPr>
        <a:xfrm>
          <a:off x="103054" y="2825319"/>
          <a:ext cx="3615565" cy="2038814"/>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10. Truyền thông </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Triển khai &amp; duy trì kênh truyền thông: </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Tiếp nhận thông tin từ bên ngoài</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Xem xét &amp; đánh giá các vấn đề </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Cung cấp phản hồi</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Điều chỉnh chương trình quản lý</a:t>
          </a:r>
        </a:p>
      </dgm:t>
    </dgm:pt>
    <dgm:pt modelId="{02ADB69D-46A8-4788-AA08-1CA5B36D0C17}" type="par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E3DD3981-7537-43E2-8668-9498A9BB4D67}" type="sib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294424F1-A601-48E2-8B28-1988D7947142}">
      <dgm:prSet custT="1"/>
      <dgm:spPr>
        <a:xfrm>
          <a:off x="4058421" y="2825319"/>
          <a:ext cx="3398023" cy="2038814"/>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1800" b="1">
              <a:solidFill>
                <a:srgbClr val="000000">
                  <a:hueOff val="0"/>
                  <a:satOff val="0"/>
                  <a:lumOff val="0"/>
                  <a:alphaOff val="0"/>
                </a:srgbClr>
              </a:solidFill>
              <a:latin typeface="Cambria" panose="02040503050406030204" pitchFamily="18" charset="0"/>
              <a:ea typeface="Cambria" panose="02040503050406030204" pitchFamily="18" charset="0"/>
              <a:cs typeface="+mn-cs"/>
            </a:rPr>
            <a:t>11. Cơ chế khiếu nại</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Cơ chế khiếu nại, tiếp nhận giải quyết khiếu nại, mối lo liên quan MT-XH</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Phù hợp quy mô, rủi ro &amp; tác động dự án</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Lấy cộng đồng ảnh hưởng làm đối tượng chính</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Xử lý kịp thời</a:t>
          </a:r>
        </a:p>
        <a:p>
          <a:pPr algn="ctr">
            <a:buNone/>
          </a:pPr>
          <a:endParaRPr lang="en-US" sz="1800" b="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B42B4632-CADA-4698-8D7F-4E95804F4B4C}" type="par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89D93A-C739-4FE3-B756-07DF46B16E6C}" type="sib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CD54A2-4468-462D-8C80-C6B6880F341F}">
      <dgm:prSet custT="1"/>
      <dgm:spPr>
        <a:xfrm>
          <a:off x="7796248" y="2825319"/>
          <a:ext cx="3398023" cy="2038814"/>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1800" b="1">
              <a:solidFill>
                <a:srgbClr val="000000">
                  <a:hueOff val="0"/>
                  <a:satOff val="0"/>
                  <a:lumOff val="0"/>
                  <a:alphaOff val="0"/>
                </a:srgbClr>
              </a:solidFill>
              <a:latin typeface="Cambria" panose="02040503050406030204" pitchFamily="18" charset="0"/>
              <a:ea typeface="Cambria" panose="02040503050406030204" pitchFamily="18" charset="0"/>
              <a:cs typeface="+mn-cs"/>
            </a:rPr>
            <a:t>12. Báo cáo đến cộng đồng </a:t>
          </a:r>
        </a:p>
        <a:p>
          <a:pPr algn="l">
            <a:buNone/>
          </a:pPr>
          <a:r>
            <a:rPr lang="en-US" sz="1400">
              <a:solidFill>
                <a:srgbClr val="000000">
                  <a:hueOff val="0"/>
                  <a:satOff val="0"/>
                  <a:lumOff val="0"/>
                  <a:alphaOff val="0"/>
                </a:srgbClr>
              </a:solidFill>
              <a:latin typeface="Cambria" panose="02040503050406030204" pitchFamily="18" charset="0"/>
              <a:ea typeface="Cambria" panose="02040503050406030204" pitchFamily="18" charset="0"/>
              <a:cs typeface="+mn-cs"/>
            </a:rPr>
            <a:t>- Phải cung cấp báo cáo định kỳ</a:t>
          </a:r>
        </a:p>
        <a:p>
          <a:pPr algn="l">
            <a:buNone/>
          </a:pPr>
          <a:r>
            <a:rPr lang="en-US" sz="1400">
              <a:solidFill>
                <a:srgbClr val="000000">
                  <a:hueOff val="0"/>
                  <a:satOff val="0"/>
                  <a:lumOff val="0"/>
                  <a:alphaOff val="0"/>
                </a:srgbClr>
              </a:solidFill>
              <a:latin typeface="Cambria" panose="02040503050406030204" pitchFamily="18" charset="0"/>
              <a:ea typeface="Cambria" panose="02040503050406030204" pitchFamily="18" charset="0"/>
              <a:cs typeface="+mn-cs"/>
            </a:rPr>
            <a:t>- Mô tả tiến độ thực hiện kế hoạch hành động</a:t>
          </a:r>
        </a:p>
        <a:p>
          <a:pPr algn="l">
            <a:buNone/>
          </a:pPr>
          <a:r>
            <a:rPr lang="en-US" sz="1400">
              <a:solidFill>
                <a:srgbClr val="000000">
                  <a:hueOff val="0"/>
                  <a:satOff val="0"/>
                  <a:lumOff val="0"/>
                  <a:alphaOff val="0"/>
                </a:srgbClr>
              </a:solidFill>
              <a:latin typeface="Cambria" panose="02040503050406030204" pitchFamily="18" charset="0"/>
              <a:ea typeface="Cambria" panose="02040503050406030204" pitchFamily="18" charset="0"/>
              <a:cs typeface="+mn-cs"/>
            </a:rPr>
            <a:t>- Thông tin các vấn đề được nêu ra trong tham vấn </a:t>
          </a:r>
        </a:p>
        <a:p>
          <a:pPr algn="l">
            <a:buNone/>
          </a:pPr>
          <a:r>
            <a:rPr lang="en-US" sz="1400" b="0">
              <a:solidFill>
                <a:srgbClr val="000000">
                  <a:hueOff val="0"/>
                  <a:satOff val="0"/>
                  <a:lumOff val="0"/>
                  <a:alphaOff val="0"/>
                </a:srgbClr>
              </a:solidFill>
              <a:latin typeface="Cambria" panose="02040503050406030204" pitchFamily="18" charset="0"/>
              <a:ea typeface="Cambria" panose="02040503050406030204" pitchFamily="18" charset="0"/>
              <a:cs typeface="+mn-cs"/>
            </a:rPr>
            <a:t>- Biện pháp giảm nhen</a:t>
          </a:r>
        </a:p>
        <a:p>
          <a:pPr algn="l">
            <a:buNone/>
          </a:pPr>
          <a:r>
            <a:rPr lang="en-US" sz="1400" b="0">
              <a:solidFill>
                <a:srgbClr val="000000">
                  <a:hueOff val="0"/>
                  <a:satOff val="0"/>
                  <a:lumOff val="0"/>
                  <a:alphaOff val="0"/>
                </a:srgbClr>
              </a:solidFill>
              <a:latin typeface="Cambria" panose="02040503050406030204" pitchFamily="18" charset="0"/>
              <a:ea typeface="Cambria" panose="02040503050406030204" pitchFamily="18" charset="0"/>
              <a:cs typeface="+mn-cs"/>
            </a:rPr>
            <a:t>- Tần suất báo cáo</a:t>
          </a:r>
        </a:p>
      </dgm:t>
    </dgm:pt>
    <dgm:pt modelId="{20442A03-7784-41C5-B570-7BB99B7525E4}" type="parTrans" cxnId="{7995B27D-B478-47F9-9969-68B3A3BFD7D2}">
      <dgm:prSet/>
      <dgm:spPr/>
      <dgm:t>
        <a:bodyPr/>
        <a:lstStyle/>
        <a:p>
          <a:endParaRPr lang="en-US"/>
        </a:p>
      </dgm:t>
    </dgm:pt>
    <dgm:pt modelId="{61C61A10-DEAC-46D5-B9E1-B75809D5B150}" type="sibTrans" cxnId="{7995B27D-B478-47F9-9969-68B3A3BFD7D2}">
      <dgm:prSet/>
      <dgm:spPr/>
      <dgm:t>
        <a:bodyPr/>
        <a:lstStyle/>
        <a:p>
          <a:endParaRPr lang="en-US"/>
        </a:p>
      </dgm:t>
    </dgm:pt>
    <dgm:pt modelId="{95EA7906-BD19-4C5E-87B2-38BB353B9D87}" type="pres">
      <dgm:prSet presAssocID="{5FBECE3B-E0B2-4143-8716-54DBAAB7C93C}" presName="diagram" presStyleCnt="0">
        <dgm:presLayoutVars>
          <dgm:dir/>
          <dgm:resizeHandles val="exact"/>
        </dgm:presLayoutVars>
      </dgm:prSet>
      <dgm:spPr/>
    </dgm:pt>
    <dgm:pt modelId="{205682C3-0D94-4C92-8994-28DB8847E555}" type="pres">
      <dgm:prSet presAssocID="{5879DF25-81D9-4BFB-826B-D0583EA3F535}" presName="node" presStyleLbl="node1" presStyleIdx="0" presStyleCnt="6">
        <dgm:presLayoutVars>
          <dgm:bulletEnabled val="1"/>
        </dgm:presLayoutVars>
      </dgm:prSet>
      <dgm:spPr/>
    </dgm:pt>
    <dgm:pt modelId="{846B78B6-E6D1-4F70-BE7A-AD5528FF4634}" type="pres">
      <dgm:prSet presAssocID="{304789B9-DFEB-49E4-8402-228ED305101E}" presName="sibTrans" presStyleCnt="0"/>
      <dgm:spPr/>
    </dgm:pt>
    <dgm:pt modelId="{9B153B15-D822-4E51-B07F-4EB839189969}" type="pres">
      <dgm:prSet presAssocID="{8A17058D-8F6E-4416-BDCB-9A1DA32159B9}" presName="node" presStyleLbl="node1" presStyleIdx="1" presStyleCnt="6" custScaleX="104402" custScaleY="105362">
        <dgm:presLayoutVars>
          <dgm:bulletEnabled val="1"/>
        </dgm:presLayoutVars>
      </dgm:prSet>
      <dgm:spPr/>
    </dgm:pt>
    <dgm:pt modelId="{79B585D3-9657-41F0-A8A3-F0964DEB5E42}" type="pres">
      <dgm:prSet presAssocID="{C88CDC0E-9E46-452D-AD6D-184646083D8F}" presName="sibTrans" presStyleCnt="0"/>
      <dgm:spPr/>
    </dgm:pt>
    <dgm:pt modelId="{9FCB3000-ACE7-4066-8C88-CE1777543F88}" type="pres">
      <dgm:prSet presAssocID="{75B5F1E6-6939-4F8D-A23B-F0C8E0CFFC28}" presName="node" presStyleLbl="node1" presStyleIdx="2" presStyleCnt="6" custScaleX="107943">
        <dgm:presLayoutVars>
          <dgm:bulletEnabled val="1"/>
        </dgm:presLayoutVars>
      </dgm:prSet>
      <dgm:spPr/>
    </dgm:pt>
    <dgm:pt modelId="{8BE4DE9E-2459-431A-B757-C292BD0D9E40}" type="pres">
      <dgm:prSet presAssocID="{A6B8C28E-449D-44CC-A35F-CF7B4608A0ED}" presName="sibTrans" presStyleCnt="0"/>
      <dgm:spPr/>
    </dgm:pt>
    <dgm:pt modelId="{50738902-AB3A-4854-8913-035570B0177A}" type="pres">
      <dgm:prSet presAssocID="{9A8E8A3C-6B84-4DDB-8525-1D991908A647}" presName="node" presStyleLbl="node1" presStyleIdx="3" presStyleCnt="6" custScaleX="106402">
        <dgm:presLayoutVars>
          <dgm:bulletEnabled val="1"/>
        </dgm:presLayoutVars>
      </dgm:prSet>
      <dgm:spPr/>
    </dgm:pt>
    <dgm:pt modelId="{DA1B6BCB-1A69-452A-8302-6206997E8C20}" type="pres">
      <dgm:prSet presAssocID="{E3DD3981-7537-43E2-8668-9498A9BB4D67}" presName="sibTrans" presStyleCnt="0"/>
      <dgm:spPr/>
    </dgm:pt>
    <dgm:pt modelId="{E1682A26-D29B-4C4C-B9E0-0866522CA283}" type="pres">
      <dgm:prSet presAssocID="{294424F1-A601-48E2-8B28-1988D7947142}" presName="node" presStyleLbl="node1" presStyleIdx="4" presStyleCnt="6">
        <dgm:presLayoutVars>
          <dgm:bulletEnabled val="1"/>
        </dgm:presLayoutVars>
      </dgm:prSet>
      <dgm:spPr/>
    </dgm:pt>
    <dgm:pt modelId="{5F945AA3-68E2-4D97-BE25-3E4DCC0B61EB}" type="pres">
      <dgm:prSet presAssocID="{4889D93A-C739-4FE3-B756-07DF46B16E6C}" presName="sibTrans" presStyleCnt="0"/>
      <dgm:spPr/>
    </dgm:pt>
    <dgm:pt modelId="{BF160FDE-5C62-45B5-8D8E-AA2203A5CAB2}" type="pres">
      <dgm:prSet presAssocID="{48CD54A2-4468-462D-8C80-C6B6880F341F}" presName="node" presStyleLbl="node1" presStyleIdx="5" presStyleCnt="6">
        <dgm:presLayoutVars>
          <dgm:bulletEnabled val="1"/>
        </dgm:presLayoutVars>
      </dgm:prSet>
      <dgm:spPr/>
    </dgm:pt>
  </dgm:ptLst>
  <dgm:cxnLst>
    <dgm:cxn modelId="{B2F0972C-E686-491B-9C0B-AF3D9EA3D649}" srcId="{5FBECE3B-E0B2-4143-8716-54DBAAB7C93C}" destId="{9A8E8A3C-6B84-4DDB-8525-1D991908A647}" srcOrd="3" destOrd="0" parTransId="{02ADB69D-46A8-4788-AA08-1CA5B36D0C17}" sibTransId="{E3DD3981-7537-43E2-8668-9498A9BB4D67}"/>
    <dgm:cxn modelId="{B29AFE5F-5F35-48D3-A87F-725C6670C306}" srcId="{5FBECE3B-E0B2-4143-8716-54DBAAB7C93C}" destId="{5879DF25-81D9-4BFB-826B-D0583EA3F535}" srcOrd="0" destOrd="0" parTransId="{4BCC45DE-4526-42F1-A265-7CE16591FE36}" sibTransId="{304789B9-DFEB-49E4-8402-228ED305101E}"/>
    <dgm:cxn modelId="{778E4D42-72C4-408E-9F7F-70106506B707}" type="presOf" srcId="{5879DF25-81D9-4BFB-826B-D0583EA3F535}" destId="{205682C3-0D94-4C92-8994-28DB8847E555}" srcOrd="0" destOrd="0" presId="urn:microsoft.com/office/officeart/2005/8/layout/default"/>
    <dgm:cxn modelId="{B7C6354F-B823-47D9-8ADF-765D33D469E7}" srcId="{5FBECE3B-E0B2-4143-8716-54DBAAB7C93C}" destId="{8A17058D-8F6E-4416-BDCB-9A1DA32159B9}" srcOrd="1" destOrd="0" parTransId="{547546BA-1DE1-498B-8994-FA79BE98A090}" sibTransId="{C88CDC0E-9E46-452D-AD6D-184646083D8F}"/>
    <dgm:cxn modelId="{BDD5E353-351D-474D-B498-54369A8456A4}" type="presOf" srcId="{5FBECE3B-E0B2-4143-8716-54DBAAB7C93C}" destId="{95EA7906-BD19-4C5E-87B2-38BB353B9D87}" srcOrd="0" destOrd="0" presId="urn:microsoft.com/office/officeart/2005/8/layout/default"/>
    <dgm:cxn modelId="{BBF00F7D-5E0A-4E56-B94C-DF03D2CE1C5B}" srcId="{5FBECE3B-E0B2-4143-8716-54DBAAB7C93C}" destId="{75B5F1E6-6939-4F8D-A23B-F0C8E0CFFC28}" srcOrd="2" destOrd="0" parTransId="{8D905113-9C6F-4F63-A404-BC7EF30E6962}" sibTransId="{A6B8C28E-449D-44CC-A35F-CF7B4608A0ED}"/>
    <dgm:cxn modelId="{7995B27D-B478-47F9-9969-68B3A3BFD7D2}" srcId="{5FBECE3B-E0B2-4143-8716-54DBAAB7C93C}" destId="{48CD54A2-4468-462D-8C80-C6B6880F341F}" srcOrd="5" destOrd="0" parTransId="{20442A03-7784-41C5-B570-7BB99B7525E4}" sibTransId="{61C61A10-DEAC-46D5-B9E1-B75809D5B150}"/>
    <dgm:cxn modelId="{B6C1EF7D-BC01-4B49-BC90-0572AEDB5091}" type="presOf" srcId="{8A17058D-8F6E-4416-BDCB-9A1DA32159B9}" destId="{9B153B15-D822-4E51-B07F-4EB839189969}" srcOrd="0" destOrd="0" presId="urn:microsoft.com/office/officeart/2005/8/layout/default"/>
    <dgm:cxn modelId="{F81DCC82-D983-4581-ABC5-95490E4DC4D3}" type="presOf" srcId="{48CD54A2-4468-462D-8C80-C6B6880F341F}" destId="{BF160FDE-5C62-45B5-8D8E-AA2203A5CAB2}" srcOrd="0" destOrd="0" presId="urn:microsoft.com/office/officeart/2005/8/layout/default"/>
    <dgm:cxn modelId="{95DB0B8B-C3EC-4670-B471-760193681B6A}" type="presOf" srcId="{9A8E8A3C-6B84-4DDB-8525-1D991908A647}" destId="{50738902-AB3A-4854-8913-035570B0177A}" srcOrd="0" destOrd="0" presId="urn:microsoft.com/office/officeart/2005/8/layout/default"/>
    <dgm:cxn modelId="{7806949E-62BB-4207-97A4-954B6162A331}" type="presOf" srcId="{75B5F1E6-6939-4F8D-A23B-F0C8E0CFFC28}" destId="{9FCB3000-ACE7-4066-8C88-CE1777543F88}" srcOrd="0" destOrd="0" presId="urn:microsoft.com/office/officeart/2005/8/layout/default"/>
    <dgm:cxn modelId="{0340DEB3-B47B-44C4-8A20-DAB87733B65C}" type="presOf" srcId="{294424F1-A601-48E2-8B28-1988D7947142}" destId="{E1682A26-D29B-4C4C-B9E0-0866522CA283}" srcOrd="0" destOrd="0" presId="urn:microsoft.com/office/officeart/2005/8/layout/default"/>
    <dgm:cxn modelId="{695D23BD-9582-4C68-8FE2-B43199F87C1E}" srcId="{5FBECE3B-E0B2-4143-8716-54DBAAB7C93C}" destId="{294424F1-A601-48E2-8B28-1988D7947142}" srcOrd="4" destOrd="0" parTransId="{B42B4632-CADA-4698-8D7F-4E95804F4B4C}" sibTransId="{4889D93A-C739-4FE3-B756-07DF46B16E6C}"/>
    <dgm:cxn modelId="{902B22D5-4AA7-4659-9912-3E9622AB6617}" type="presParOf" srcId="{95EA7906-BD19-4C5E-87B2-38BB353B9D87}" destId="{205682C3-0D94-4C92-8994-28DB8847E555}" srcOrd="0" destOrd="0" presId="urn:microsoft.com/office/officeart/2005/8/layout/default"/>
    <dgm:cxn modelId="{183F6529-FA52-4792-BBEE-FC4F15C7B1F7}" type="presParOf" srcId="{95EA7906-BD19-4C5E-87B2-38BB353B9D87}" destId="{846B78B6-E6D1-4F70-BE7A-AD5528FF4634}" srcOrd="1" destOrd="0" presId="urn:microsoft.com/office/officeart/2005/8/layout/default"/>
    <dgm:cxn modelId="{A438A02F-6745-4EDD-A170-CD876F61E592}" type="presParOf" srcId="{95EA7906-BD19-4C5E-87B2-38BB353B9D87}" destId="{9B153B15-D822-4E51-B07F-4EB839189969}" srcOrd="2" destOrd="0" presId="urn:microsoft.com/office/officeart/2005/8/layout/default"/>
    <dgm:cxn modelId="{92B1F2EB-59F0-4663-9555-28AD6311A4E9}" type="presParOf" srcId="{95EA7906-BD19-4C5E-87B2-38BB353B9D87}" destId="{79B585D3-9657-41F0-A8A3-F0964DEB5E42}" srcOrd="3" destOrd="0" presId="urn:microsoft.com/office/officeart/2005/8/layout/default"/>
    <dgm:cxn modelId="{BED8A5EE-13CF-4DE4-874F-04B8632F4259}" type="presParOf" srcId="{95EA7906-BD19-4C5E-87B2-38BB353B9D87}" destId="{9FCB3000-ACE7-4066-8C88-CE1777543F88}" srcOrd="4" destOrd="0" presId="urn:microsoft.com/office/officeart/2005/8/layout/default"/>
    <dgm:cxn modelId="{08455AED-6089-4998-9FBE-75716E9290A1}" type="presParOf" srcId="{95EA7906-BD19-4C5E-87B2-38BB353B9D87}" destId="{8BE4DE9E-2459-431A-B757-C292BD0D9E40}" srcOrd="5" destOrd="0" presId="urn:microsoft.com/office/officeart/2005/8/layout/default"/>
    <dgm:cxn modelId="{B020C06E-854B-4AA4-8833-2FDDC0712B78}" type="presParOf" srcId="{95EA7906-BD19-4C5E-87B2-38BB353B9D87}" destId="{50738902-AB3A-4854-8913-035570B0177A}" srcOrd="6" destOrd="0" presId="urn:microsoft.com/office/officeart/2005/8/layout/default"/>
    <dgm:cxn modelId="{355AEA4D-D217-4004-88A1-1E1A41957031}" type="presParOf" srcId="{95EA7906-BD19-4C5E-87B2-38BB353B9D87}" destId="{DA1B6BCB-1A69-452A-8302-6206997E8C20}" srcOrd="7" destOrd="0" presId="urn:microsoft.com/office/officeart/2005/8/layout/default"/>
    <dgm:cxn modelId="{1A8E3E32-C8AF-4438-A082-938B691FFC31}" type="presParOf" srcId="{95EA7906-BD19-4C5E-87B2-38BB353B9D87}" destId="{E1682A26-D29B-4C4C-B9E0-0866522CA283}" srcOrd="8" destOrd="0" presId="urn:microsoft.com/office/officeart/2005/8/layout/default"/>
    <dgm:cxn modelId="{72A4F7EA-4EDA-40E2-AA18-499A0D95975C}" type="presParOf" srcId="{95EA7906-BD19-4C5E-87B2-38BB353B9D87}" destId="{5F945AA3-68E2-4D97-BE25-3E4DCC0B61EB}" srcOrd="9" destOrd="0" presId="urn:microsoft.com/office/officeart/2005/8/layout/default"/>
    <dgm:cxn modelId="{7ECB0225-0075-40B2-90AA-161CADE000D7}" type="presParOf" srcId="{95EA7906-BD19-4C5E-87B2-38BB353B9D87}" destId="{BF160FDE-5C62-45B5-8D8E-AA2203A5CAB2}"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F95F4A49-E75F-4D81-A7FE-6A692E94114C}">
      <dgm:prSet custT="1"/>
      <dgm:spPr>
        <a:xfrm>
          <a:off x="847680"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1. Giới thiệu</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0499414A-E8AA-4556-954F-A5FF62CC1EB9}" type="par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C6DD666-9D85-4388-B566-1CF5F03BB0B2}" type="sib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BDA3028-407B-4AEE-A13F-8AA84F1F750C}">
      <dgm:prSet custT="1"/>
      <dgm:spPr>
        <a:xfrm>
          <a:off x="4473169"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2. Mục tiêu</a:t>
          </a:r>
          <a:endParaRPr lang="en-US" sz="2200" b="1">
            <a:solidFill>
              <a:srgbClr val="17406D"/>
            </a:solidFill>
            <a:latin typeface="Cambria" panose="02040503050406030204" pitchFamily="18" charset="0"/>
            <a:ea typeface="Cambria" panose="02040503050406030204" pitchFamily="18" charset="0"/>
            <a:cs typeface="+mn-cs"/>
          </a:endParaRPr>
        </a:p>
      </dgm:t>
    </dgm:pt>
    <dgm:pt modelId="{586253CD-5C25-48B0-8D1D-120882E3C0BE}" type="par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570D4E4B-12D5-4AED-8BB0-A9F31F8E7CA7}" type="sib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484B776F-5418-4E31-965B-6A4C0D2FAECF}">
      <dgm:prSet custT="1"/>
      <dgm:spPr>
        <a:xfrm>
          <a:off x="8098658"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3. Phạm vi áp dụng</a:t>
          </a:r>
          <a:endParaRPr lang="en-US" sz="2200" b="1">
            <a:solidFill>
              <a:srgbClr val="17406D"/>
            </a:solidFill>
            <a:latin typeface="Cambria" panose="02040503050406030204" pitchFamily="18" charset="0"/>
            <a:ea typeface="Cambria" panose="02040503050406030204" pitchFamily="18" charset="0"/>
            <a:cs typeface="+mn-cs"/>
          </a:endParaRPr>
        </a:p>
      </dgm:t>
    </dgm:pt>
    <dgm:pt modelId="{CC4CC43F-5797-4120-99B8-B9872EC360B0}" type="parTrans" cxnId="{5C18BF86-745A-47B6-9859-991AF5A1FF65}">
      <dgm:prSet/>
      <dgm:spPr/>
      <dgm:t>
        <a:bodyPr/>
        <a:lstStyle/>
        <a:p>
          <a:endParaRPr lang="en-US"/>
        </a:p>
      </dgm:t>
    </dgm:pt>
    <dgm:pt modelId="{9B9D7EFF-76CB-4E05-84DE-719EC2CAEE7A}" type="sibTrans" cxnId="{5C18BF86-745A-47B6-9859-991AF5A1FF65}">
      <dgm:prSet/>
      <dgm:spPr/>
      <dgm:t>
        <a:bodyPr/>
        <a:lstStyle/>
        <a:p>
          <a:endParaRPr lang="en-US"/>
        </a:p>
      </dgm:t>
    </dgm:pt>
    <dgm:pt modelId="{4F2D4FBA-8E1E-44E4-B04F-089763DFA39B}" type="pres">
      <dgm:prSet presAssocID="{8BB40915-96C9-42D5-B78B-694FB6B44056}" presName="Name0" presStyleCnt="0">
        <dgm:presLayoutVars>
          <dgm:dir/>
          <dgm:resizeHandles val="exact"/>
        </dgm:presLayoutVars>
      </dgm:prSet>
      <dgm:spPr/>
    </dgm:pt>
    <dgm:pt modelId="{B8AC4F00-0ECD-4694-911D-25CF120C06CD}" type="pres">
      <dgm:prSet presAssocID="{F95F4A49-E75F-4D81-A7FE-6A692E94114C}" presName="composite" presStyleCnt="0"/>
      <dgm:spPr/>
    </dgm:pt>
    <dgm:pt modelId="{7C0360E1-9CF8-4A0D-818B-F43FBD870C6C}" type="pres">
      <dgm:prSet presAssocID="{F95F4A49-E75F-4D81-A7FE-6A692E94114C}" presName="bgChev" presStyleLbl="node1" presStyleIdx="0" presStyleCnt="3"/>
      <dgm:spPr>
        <a:xfrm>
          <a:off x="1263"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87E03C07-A1E8-4A10-BC10-2C1F37304B16}" type="pres">
      <dgm:prSet presAssocID="{F95F4A49-E75F-4D81-A7FE-6A692E94114C}" presName="txNode" presStyleLbl="fgAcc1" presStyleIdx="0" presStyleCnt="3">
        <dgm:presLayoutVars>
          <dgm:bulletEnabled val="1"/>
        </dgm:presLayoutVars>
      </dgm:prSet>
      <dgm:spPr/>
    </dgm:pt>
    <dgm:pt modelId="{52B1117D-8B5F-4664-8518-F71FB851292B}" type="pres">
      <dgm:prSet presAssocID="{2C6DD666-9D85-4388-B566-1CF5F03BB0B2}" presName="compositeSpace" presStyleCnt="0"/>
      <dgm:spPr/>
    </dgm:pt>
    <dgm:pt modelId="{6F6A3C9A-54E8-4DC8-9FD1-1498C3765023}" type="pres">
      <dgm:prSet presAssocID="{2BDA3028-407B-4AEE-A13F-8AA84F1F750C}" presName="composite" presStyleCnt="0"/>
      <dgm:spPr/>
    </dgm:pt>
    <dgm:pt modelId="{01E28DE3-D2A4-4D5B-8683-C82D6D71D370}" type="pres">
      <dgm:prSet presAssocID="{2BDA3028-407B-4AEE-A13F-8AA84F1F750C}" presName="bgChev" presStyleLbl="node1" presStyleIdx="1" presStyleCnt="3"/>
      <dgm:spPr>
        <a:xfrm>
          <a:off x="3626752"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554DF4F0-8FA2-48E4-8DCC-602384CB7D3A}" type="pres">
      <dgm:prSet presAssocID="{2BDA3028-407B-4AEE-A13F-8AA84F1F750C}" presName="txNode" presStyleLbl="fgAcc1" presStyleIdx="1" presStyleCnt="3">
        <dgm:presLayoutVars>
          <dgm:bulletEnabled val="1"/>
        </dgm:presLayoutVars>
      </dgm:prSet>
      <dgm:spPr/>
    </dgm:pt>
    <dgm:pt modelId="{0639D8FB-5F6F-48D5-9E22-CC8080E4227A}" type="pres">
      <dgm:prSet presAssocID="{570D4E4B-12D5-4AED-8BB0-A9F31F8E7CA7}" presName="compositeSpace" presStyleCnt="0"/>
      <dgm:spPr/>
    </dgm:pt>
    <dgm:pt modelId="{CB03C37A-21A4-42A3-B4D8-E561C9141661}" type="pres">
      <dgm:prSet presAssocID="{484B776F-5418-4E31-965B-6A4C0D2FAECF}" presName="composite" presStyleCnt="0"/>
      <dgm:spPr/>
    </dgm:pt>
    <dgm:pt modelId="{F45D3BAE-545D-45D5-8FC9-9724BE6A1EA9}" type="pres">
      <dgm:prSet presAssocID="{484B776F-5418-4E31-965B-6A4C0D2FAECF}" presName="bgChev" presStyleLbl="node1" presStyleIdx="2" presStyleCnt="3"/>
      <dgm:spPr>
        <a:xfrm>
          <a:off x="7252240"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68208D08-8EC5-4782-919C-BC430DFB6ACF}" type="pres">
      <dgm:prSet presAssocID="{484B776F-5418-4E31-965B-6A4C0D2FAECF}" presName="txNode" presStyleLbl="fgAcc1" presStyleIdx="2" presStyleCnt="3">
        <dgm:presLayoutVars>
          <dgm:bulletEnabled val="1"/>
        </dgm:presLayoutVars>
      </dgm:prSet>
      <dgm:spPr/>
    </dgm:pt>
  </dgm:ptLst>
  <dgm:cxnLst>
    <dgm:cxn modelId="{ED995424-89E3-421E-B7AA-110B0B5AF467}" srcId="{8BB40915-96C9-42D5-B78B-694FB6B44056}" destId="{F95F4A49-E75F-4D81-A7FE-6A692E94114C}" srcOrd="0" destOrd="0" parTransId="{0499414A-E8AA-4556-954F-A5FF62CC1EB9}" sibTransId="{2C6DD666-9D85-4388-B566-1CF5F03BB0B2}"/>
    <dgm:cxn modelId="{C074AC70-C119-45F4-8076-57E3DCC7E0AF}" srcId="{8BB40915-96C9-42D5-B78B-694FB6B44056}" destId="{2BDA3028-407B-4AEE-A13F-8AA84F1F750C}" srcOrd="1" destOrd="0" parTransId="{586253CD-5C25-48B0-8D1D-120882E3C0BE}" sibTransId="{570D4E4B-12D5-4AED-8BB0-A9F31F8E7CA7}"/>
    <dgm:cxn modelId="{264F8875-7392-464C-8F9D-F9EC78317ED0}" type="presOf" srcId="{8BB40915-96C9-42D5-B78B-694FB6B44056}" destId="{4F2D4FBA-8E1E-44E4-B04F-089763DFA39B}" srcOrd="0" destOrd="0" presId="urn:microsoft.com/office/officeart/2005/8/layout/chevronAccent+Icon"/>
    <dgm:cxn modelId="{5C18BF86-745A-47B6-9859-991AF5A1FF65}" srcId="{8BB40915-96C9-42D5-B78B-694FB6B44056}" destId="{484B776F-5418-4E31-965B-6A4C0D2FAECF}" srcOrd="2" destOrd="0" parTransId="{CC4CC43F-5797-4120-99B8-B9872EC360B0}" sibTransId="{9B9D7EFF-76CB-4E05-84DE-719EC2CAEE7A}"/>
    <dgm:cxn modelId="{53E0D8B4-6456-4000-88D3-330883BEDB21}" type="presOf" srcId="{F95F4A49-E75F-4D81-A7FE-6A692E94114C}" destId="{87E03C07-A1E8-4A10-BC10-2C1F37304B16}" srcOrd="0" destOrd="0" presId="urn:microsoft.com/office/officeart/2005/8/layout/chevronAccent+Icon"/>
    <dgm:cxn modelId="{B9C311C1-A0F8-4AE5-854E-B32B6281D094}" type="presOf" srcId="{484B776F-5418-4E31-965B-6A4C0D2FAECF}" destId="{68208D08-8EC5-4782-919C-BC430DFB6ACF}" srcOrd="0" destOrd="0" presId="urn:microsoft.com/office/officeart/2005/8/layout/chevronAccent+Icon"/>
    <dgm:cxn modelId="{27D41BF4-A352-4FAB-8727-D564575FAAB0}" type="presOf" srcId="{2BDA3028-407B-4AEE-A13F-8AA84F1F750C}" destId="{554DF4F0-8FA2-48E4-8DCC-602384CB7D3A}" srcOrd="0" destOrd="0" presId="urn:microsoft.com/office/officeart/2005/8/layout/chevronAccent+Icon"/>
    <dgm:cxn modelId="{9CA445D2-6C9F-41CF-91D2-4DFDBA595971}" type="presParOf" srcId="{4F2D4FBA-8E1E-44E4-B04F-089763DFA39B}" destId="{B8AC4F00-0ECD-4694-911D-25CF120C06CD}" srcOrd="0" destOrd="0" presId="urn:microsoft.com/office/officeart/2005/8/layout/chevronAccent+Icon"/>
    <dgm:cxn modelId="{CDDF5961-3DC6-42CE-90B1-49795C953327}" type="presParOf" srcId="{B8AC4F00-0ECD-4694-911D-25CF120C06CD}" destId="{7C0360E1-9CF8-4A0D-818B-F43FBD870C6C}" srcOrd="0" destOrd="0" presId="urn:microsoft.com/office/officeart/2005/8/layout/chevronAccent+Icon"/>
    <dgm:cxn modelId="{0972EE7D-0954-4D96-B489-1D1EC6A51CB0}" type="presParOf" srcId="{B8AC4F00-0ECD-4694-911D-25CF120C06CD}" destId="{87E03C07-A1E8-4A10-BC10-2C1F37304B16}" srcOrd="1" destOrd="0" presId="urn:microsoft.com/office/officeart/2005/8/layout/chevronAccent+Icon"/>
    <dgm:cxn modelId="{E131D579-D20A-4336-8AC3-ED5705DB2288}" type="presParOf" srcId="{4F2D4FBA-8E1E-44E4-B04F-089763DFA39B}" destId="{52B1117D-8B5F-4664-8518-F71FB851292B}" srcOrd="1" destOrd="0" presId="urn:microsoft.com/office/officeart/2005/8/layout/chevronAccent+Icon"/>
    <dgm:cxn modelId="{6A9321E9-BB56-4ED6-A358-71ECB7BA54FA}" type="presParOf" srcId="{4F2D4FBA-8E1E-44E4-B04F-089763DFA39B}" destId="{6F6A3C9A-54E8-4DC8-9FD1-1498C3765023}" srcOrd="2" destOrd="0" presId="urn:microsoft.com/office/officeart/2005/8/layout/chevronAccent+Icon"/>
    <dgm:cxn modelId="{E048AC5C-398C-4545-963D-61DEBC1AE90D}" type="presParOf" srcId="{6F6A3C9A-54E8-4DC8-9FD1-1498C3765023}" destId="{01E28DE3-D2A4-4D5B-8683-C82D6D71D370}" srcOrd="0" destOrd="0" presId="urn:microsoft.com/office/officeart/2005/8/layout/chevronAccent+Icon"/>
    <dgm:cxn modelId="{F7C5B457-57DF-4AC6-AE29-1864179E7222}" type="presParOf" srcId="{6F6A3C9A-54E8-4DC8-9FD1-1498C3765023}" destId="{554DF4F0-8FA2-48E4-8DCC-602384CB7D3A}" srcOrd="1" destOrd="0" presId="urn:microsoft.com/office/officeart/2005/8/layout/chevronAccent+Icon"/>
    <dgm:cxn modelId="{B9C3645C-D28A-4B9D-9783-2BD52E08EE64}" type="presParOf" srcId="{4F2D4FBA-8E1E-44E4-B04F-089763DFA39B}" destId="{0639D8FB-5F6F-48D5-9E22-CC8080E4227A}" srcOrd="3" destOrd="0" presId="urn:microsoft.com/office/officeart/2005/8/layout/chevronAccent+Icon"/>
    <dgm:cxn modelId="{54A041F0-9013-47E2-A7B5-BB4601A2B736}" type="presParOf" srcId="{4F2D4FBA-8E1E-44E4-B04F-089763DFA39B}" destId="{CB03C37A-21A4-42A3-B4D8-E561C9141661}" srcOrd="4" destOrd="0" presId="urn:microsoft.com/office/officeart/2005/8/layout/chevronAccent+Icon"/>
    <dgm:cxn modelId="{387A3343-591B-4AA9-AF13-FC2ECA039F23}" type="presParOf" srcId="{CB03C37A-21A4-42A3-B4D8-E561C9141661}" destId="{F45D3BAE-545D-45D5-8FC9-9724BE6A1EA9}" srcOrd="0" destOrd="0" presId="urn:microsoft.com/office/officeart/2005/8/layout/chevronAccent+Icon"/>
    <dgm:cxn modelId="{B5B9E9A2-23C5-4916-B457-F3624030D33F}" type="presParOf" srcId="{CB03C37A-21A4-42A3-B4D8-E561C9141661}" destId="{68208D08-8EC5-4782-919C-BC430DFB6ACF}"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A97FE2C-6227-4031-8EA0-832E8AAC0304}"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n-US"/>
        </a:p>
      </dgm:t>
    </dgm:pt>
    <dgm:pt modelId="{90C8350A-8943-4F43-B0C4-A69855C3F96F}">
      <dgm:prSet custT="1"/>
      <dgm:spPr>
        <a:xfrm>
          <a:off x="4151" y="111237"/>
          <a:ext cx="2496240" cy="969687"/>
        </a:xfrm>
        <a:prstGeom prst="rect">
          <a:avLst/>
        </a:prstGeom>
        <a:solidFill>
          <a:srgbClr val="009DD9">
            <a:hueOff val="0"/>
            <a:satOff val="0"/>
            <a:lumOff val="0"/>
            <a:alphaOff val="0"/>
          </a:srgbClr>
        </a:solidFill>
        <a:ln w="25400" cap="flat" cmpd="sng" algn="ctr">
          <a:solidFill>
            <a:srgbClr val="009DD9">
              <a:hueOff val="0"/>
              <a:satOff val="0"/>
              <a:lumOff val="0"/>
              <a:alphaOff val="0"/>
            </a:srgbClr>
          </a:solidFill>
          <a:prstDash val="solid"/>
        </a:ln>
        <a:effectLst/>
      </dgm:spPr>
      <dgm:t>
        <a:bodyPr/>
        <a:lstStyle/>
        <a:p>
          <a:pPr>
            <a:buNone/>
          </a:pPr>
          <a:r>
            <a:rPr lang="en-US" sz="2000" b="1">
              <a:solidFill>
                <a:srgbClr val="FFFFFF"/>
              </a:solidFill>
              <a:latin typeface="Cambria" panose="02040503050406030204" pitchFamily="18" charset="0"/>
              <a:ea typeface="Cambria" panose="02040503050406030204" pitchFamily="18" charset="0"/>
              <a:cs typeface="+mn-cs"/>
            </a:rPr>
            <a:t>Điều kiện làm việc &amp; quản lý quan hệ với NLĐ</a:t>
          </a:r>
        </a:p>
      </dgm:t>
    </dgm:pt>
    <dgm:pt modelId="{A7CECD67-EE30-4096-B124-F28068BF235B}" type="parTrans" cxnId="{C788AC0C-38B1-480C-B274-E50F7BF6DC2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C529B0E0-5CA6-4C0E-9D5A-5D433ACE4A0B}" type="sibTrans" cxnId="{C788AC0C-38B1-480C-B274-E50F7BF6DC2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8CA5D5CB-7A30-4FAA-AE31-1DD69EF9EC57}">
      <dgm:prSet custT="1"/>
      <dgm:spPr>
        <a:xfrm>
          <a:off x="5695579" y="111237"/>
          <a:ext cx="2496240" cy="969687"/>
        </a:xfrm>
        <a:prstGeom prst="rect">
          <a:avLst/>
        </a:prstGeom>
        <a:solidFill>
          <a:srgbClr val="009DD9">
            <a:hueOff val="-558749"/>
            <a:satOff val="-6439"/>
            <a:lumOff val="1439"/>
            <a:alphaOff val="0"/>
          </a:srgbClr>
        </a:solidFill>
        <a:ln w="25400" cap="flat" cmpd="sng" algn="ctr">
          <a:solidFill>
            <a:srgbClr val="009DD9">
              <a:hueOff val="-558749"/>
              <a:satOff val="-6439"/>
              <a:lumOff val="1439"/>
              <a:alphaOff val="0"/>
            </a:srgbClr>
          </a:solidFill>
          <a:prstDash val="solid"/>
        </a:ln>
        <a:effectLst/>
      </dgm:spPr>
      <dgm:t>
        <a:bodyPr/>
        <a:lstStyle/>
        <a:p>
          <a:pPr>
            <a:buNone/>
          </a:pPr>
          <a:r>
            <a:rPr lang="en-US" sz="2300" b="1">
              <a:solidFill>
                <a:srgbClr val="FFFFFF"/>
              </a:solidFill>
              <a:latin typeface="Cambria" panose="02040503050406030204" pitchFamily="18" charset="0"/>
              <a:ea typeface="Cambria" panose="02040503050406030204" pitchFamily="18" charset="0"/>
              <a:cs typeface="+mn-cs"/>
            </a:rPr>
            <a:t>An toàn &amp; sức khỏe nghề nghiệp </a:t>
          </a:r>
        </a:p>
      </dgm:t>
    </dgm:pt>
    <dgm:pt modelId="{90A9842D-A4D6-4444-909E-5DA1B5DF7095}" type="parTrans" cxnId="{C5DE138D-E49C-49C1-A8FF-C26F9EE567D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2B09243B-927A-4581-9F1C-14198CB6A5CD}" type="sibTrans" cxnId="{C5DE138D-E49C-49C1-A8FF-C26F9EE567D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52842ACA-9393-4155-A917-E8FCCEBE6089}">
      <dgm:prSet custT="1"/>
      <dgm:spPr>
        <a:xfrm>
          <a:off x="8541294" y="111237"/>
          <a:ext cx="2496240" cy="969687"/>
        </a:xfrm>
        <a:prstGeom prst="rect">
          <a:avLst/>
        </a:prstGeom>
        <a:solidFill>
          <a:srgbClr val="009DD9">
            <a:hueOff val="-838123"/>
            <a:satOff val="-9658"/>
            <a:lumOff val="2159"/>
            <a:alphaOff val="0"/>
          </a:srgbClr>
        </a:solidFill>
        <a:ln w="25400" cap="flat" cmpd="sng" algn="ctr">
          <a:solidFill>
            <a:srgbClr val="009DD9">
              <a:hueOff val="-838123"/>
              <a:satOff val="-9658"/>
              <a:lumOff val="2159"/>
              <a:alphaOff val="0"/>
            </a:srgbClr>
          </a:solidFill>
          <a:prstDash val="solid"/>
        </a:ln>
        <a:effectLst/>
      </dgm:spPr>
      <dgm:t>
        <a:bodyPr/>
        <a:lstStyle/>
        <a:p>
          <a:pPr>
            <a:buNone/>
          </a:pPr>
          <a:r>
            <a:rPr lang="en-US" sz="2300" b="1">
              <a:solidFill>
                <a:srgbClr val="FFFFFF"/>
              </a:solidFill>
              <a:latin typeface="Cambria" panose="02040503050406030204" pitchFamily="18" charset="0"/>
              <a:ea typeface="Cambria" panose="02040503050406030204" pitchFamily="18" charset="0"/>
              <a:cs typeface="+mn-cs"/>
            </a:rPr>
            <a:t>LĐ do bên thứ 3 thuê &amp; Chuỗi cung ứng</a:t>
          </a:r>
        </a:p>
      </dgm:t>
    </dgm:pt>
    <dgm:pt modelId="{B21F1587-7B52-4223-8DD4-E634FC7735C2}" type="parTrans" cxnId="{8B8BEB5A-92AC-450C-921A-8CD049B18A8F}">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93BE2109-DA2F-4901-8D59-9AB700D774B2}" type="sibTrans" cxnId="{8B8BEB5A-92AC-450C-921A-8CD049B18A8F}">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54DAC9C0-92E7-444E-A370-E4C6A216F96C}">
      <dgm:prSet custT="1"/>
      <dgm:spPr>
        <a:xfrm>
          <a:off x="5695579" y="1080925"/>
          <a:ext cx="2496240" cy="3351645"/>
        </a:xfrm>
        <a:prstGeom prst="rect">
          <a:avLst/>
        </a:prstGeom>
        <a:solidFill>
          <a:srgbClr val="009DD9">
            <a:tint val="40000"/>
            <a:alpha val="90000"/>
            <a:hueOff val="-968386"/>
            <a:satOff val="-89"/>
            <a:lumOff val="26"/>
            <a:alphaOff val="0"/>
          </a:srgbClr>
        </a:solidFill>
        <a:ln w="25400" cap="flat" cmpd="sng" algn="ctr">
          <a:solidFill>
            <a:srgbClr val="009DD9">
              <a:tint val="40000"/>
              <a:alpha val="90000"/>
              <a:hueOff val="-968386"/>
              <a:satOff val="-89"/>
              <a:lumOff val="26"/>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Đảm bảo môi trường làm việc an toàn &amp; lành mạnh, xem xét rủi ro ngành nghề</a:t>
          </a:r>
        </a:p>
      </dgm:t>
    </dgm:pt>
    <dgm:pt modelId="{EF321691-454F-4344-ADFE-4BA948211CE7}" type="parTrans" cxnId="{15049F77-F7C9-4734-8535-00E9FCBFE937}">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C9F17A92-65CE-4E56-9A0F-3B331B35ADF8}" type="sibTrans" cxnId="{15049F77-F7C9-4734-8535-00E9FCBFE937}">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E80B531C-C26B-43B2-AAFF-9625CAD0085C}">
      <dgm:prSet custT="1"/>
      <dgm:spPr>
        <a:xfrm>
          <a:off x="8541294" y="1080925"/>
          <a:ext cx="2496240" cy="3351645"/>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Xác định rủi ro lđ trẻ em &amp; lđ cưỡng bức</a:t>
          </a:r>
        </a:p>
      </dgm:t>
    </dgm:pt>
    <dgm:pt modelId="{DF6FF5C6-8E34-4467-B05A-D3B05F0756AE}" type="parTrans" cxnId="{A593FCAA-839C-4487-9C97-0BF21E20BE8A}">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2C8062DD-AA74-4407-928C-58629BB9483B}" type="sibTrans" cxnId="{A593FCAA-839C-4487-9C97-0BF21E20BE8A}">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ECCCE541-5CC9-4F13-997D-7D5FB16C982A}">
      <dgm:prSet custT="1"/>
      <dgm:spPr>
        <a:xfrm>
          <a:off x="5695579" y="1080925"/>
          <a:ext cx="2496240" cy="3351645"/>
        </a:xfrm>
        <a:prstGeom prst="rect">
          <a:avLst/>
        </a:prstGeom>
        <a:solidFill>
          <a:srgbClr val="009DD9">
            <a:tint val="40000"/>
            <a:alpha val="90000"/>
            <a:hueOff val="-968386"/>
            <a:satOff val="-89"/>
            <a:lumOff val="26"/>
            <a:alphaOff val="0"/>
          </a:srgbClr>
        </a:solidFill>
        <a:ln w="25400" cap="flat" cmpd="sng" algn="ctr">
          <a:solidFill>
            <a:srgbClr val="009DD9">
              <a:tint val="40000"/>
              <a:alpha val="90000"/>
              <a:hueOff val="-968386"/>
              <a:satOff val="-89"/>
              <a:lumOff val="26"/>
              <a:alphaOff val="0"/>
            </a:srgbClr>
          </a:solidFill>
          <a:prstDash val="solid"/>
        </a:ln>
        <a:effectLst/>
      </dgm:spPr>
      <dgm:t>
        <a:bodyPr/>
        <a:lstStyle/>
        <a:p>
          <a:pPr>
            <a:buFont typeface="Courier New" panose="02070309020205020404" pitchFamily="49" charset="0"/>
            <a:buChar char="o"/>
          </a:pPr>
          <a:r>
            <a:rPr lang="en-US" sz="2000">
              <a:solidFill>
                <a:srgbClr val="000000"/>
              </a:solidFill>
              <a:latin typeface="Cambria" panose="02040503050406030204" pitchFamily="18" charset="0"/>
              <a:ea typeface="Cambria" panose="02040503050406030204" pitchFamily="18" charset="0"/>
              <a:cs typeface="+mn-cs"/>
            </a:rPr>
            <a:t>Phòng ngừa &amp; bảo vệ, đào tạo</a:t>
          </a:r>
        </a:p>
      </dgm:t>
    </dgm:pt>
    <dgm:pt modelId="{510275F3-F834-4D91-9477-ECADB2EFB8D1}" type="parTrans" cxnId="{13A2A8C1-BFE0-442A-A063-CB8103EB5867}">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842F783F-C8C1-4F06-A9DB-8C2C55678840}" type="sibTrans" cxnId="{13A2A8C1-BFE0-442A-A063-CB8103EB5867}">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DDEC04A5-8C1B-47AF-A75B-B16B459CB034}">
      <dgm:prSet custT="1"/>
      <dgm:spPr>
        <a:xfrm>
          <a:off x="8541294" y="1080925"/>
          <a:ext cx="2496240" cy="3351645"/>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endParaRPr lang="en-US" sz="2000">
            <a:solidFill>
              <a:srgbClr val="000000"/>
            </a:solidFill>
            <a:latin typeface="Cambria" panose="02040503050406030204" pitchFamily="18" charset="0"/>
            <a:ea typeface="Cambria" panose="02040503050406030204" pitchFamily="18" charset="0"/>
            <a:cs typeface="+mn-cs"/>
          </a:endParaRPr>
        </a:p>
      </dgm:t>
    </dgm:pt>
    <dgm:pt modelId="{72738606-F281-4C1D-ADC0-9D0AEE1C54F2}" type="parTrans" cxnId="{59768733-C8F8-483D-989B-D16D22BD5802}">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AA2FC25B-8BC4-44E4-83BB-B4CCF76E2BC8}" type="sibTrans" cxnId="{59768733-C8F8-483D-989B-D16D22BD5802}">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DD098A39-E822-4B48-AB12-6213D280F958}">
      <dgm:prSet/>
      <dgm:spPr>
        <a:xfrm>
          <a:off x="2849865" y="111237"/>
          <a:ext cx="2496240" cy="969687"/>
        </a:xfrm>
        <a:prstGeom prst="rect">
          <a:avLst/>
        </a:prstGeom>
        <a:solidFill>
          <a:srgbClr val="009DD9">
            <a:hueOff val="-279374"/>
            <a:satOff val="-3219"/>
            <a:lumOff val="720"/>
            <a:alphaOff val="0"/>
          </a:srgbClr>
        </a:solidFill>
        <a:ln w="25400" cap="flat" cmpd="sng" algn="ctr">
          <a:solidFill>
            <a:srgbClr val="009DD9">
              <a:hueOff val="-279374"/>
              <a:satOff val="-3219"/>
              <a:lumOff val="720"/>
              <a:alphaOff val="0"/>
            </a:srgbClr>
          </a:solidFill>
          <a:prstDash val="solid"/>
        </a:ln>
        <a:effectLst/>
      </dgm:spPr>
      <dgm:t>
        <a:bodyPr/>
        <a:lstStyle/>
        <a:p>
          <a:pPr>
            <a:buNone/>
          </a:pPr>
          <a:r>
            <a:rPr lang="en-US" b="1">
              <a:solidFill>
                <a:srgbClr val="FFFFFF"/>
              </a:solidFill>
              <a:latin typeface="Cambria" panose="02040503050406030204" pitchFamily="18" charset="0"/>
              <a:ea typeface="Cambria" panose="02040503050406030204" pitchFamily="18" charset="0"/>
              <a:cs typeface="+mn-cs"/>
            </a:rPr>
            <a:t>Bảo vệ lực lượng lao động</a:t>
          </a:r>
        </a:p>
      </dgm:t>
    </dgm:pt>
    <dgm:pt modelId="{F4F64A26-9219-4725-842E-C080C914C221}" type="parTrans" cxnId="{CBEF45C8-9E4F-4B42-9753-DB7A073D27C5}">
      <dgm:prSet/>
      <dgm:spPr/>
      <dgm:t>
        <a:bodyPr/>
        <a:lstStyle/>
        <a:p>
          <a:endParaRPr lang="en-US"/>
        </a:p>
      </dgm:t>
    </dgm:pt>
    <dgm:pt modelId="{017D61EF-492D-406B-AC7A-8D6D27950B9A}" type="sibTrans" cxnId="{CBEF45C8-9E4F-4B42-9753-DB7A073D27C5}">
      <dgm:prSet/>
      <dgm:spPr/>
      <dgm:t>
        <a:bodyPr/>
        <a:lstStyle/>
        <a:p>
          <a:endParaRPr lang="en-US"/>
        </a:p>
      </dgm:t>
    </dgm:pt>
    <dgm:pt modelId="{98FCEC54-5A0E-4CB6-9666-D9777B58F44E}">
      <dgm:prSet custT="1"/>
      <dgm:spPr>
        <a:xfrm>
          <a:off x="2849865" y="1080925"/>
          <a:ext cx="2496240" cy="3351645"/>
        </a:xfrm>
        <a:prstGeom prst="rect">
          <a:avLst/>
        </a:prstGeom>
        <a:solidFill>
          <a:srgbClr val="009DD9">
            <a:tint val="40000"/>
            <a:alpha val="90000"/>
            <a:hueOff val="-484193"/>
            <a:satOff val="-44"/>
            <a:lumOff val="13"/>
            <a:alphaOff val="0"/>
          </a:srgbClr>
        </a:solidFill>
        <a:ln w="25400" cap="flat" cmpd="sng" algn="ctr">
          <a:solidFill>
            <a:srgbClr val="009DD9">
              <a:tint val="40000"/>
              <a:alpha val="90000"/>
              <a:hueOff val="-484193"/>
              <a:satOff val="-44"/>
              <a:lumOff val="13"/>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Arial"/>
              <a:ea typeface="+mn-ea"/>
              <a:cs typeface="+mn-cs"/>
            </a:rPr>
            <a:t>Không sử dụng lao động trẻ em</a:t>
          </a:r>
        </a:p>
      </dgm:t>
    </dgm:pt>
    <dgm:pt modelId="{54F181DB-3D5B-460E-AEA0-C1B86D52EBFD}" type="parTrans" cxnId="{12E72C95-0E01-465C-B0B0-E294697FD939}">
      <dgm:prSet/>
      <dgm:spPr/>
      <dgm:t>
        <a:bodyPr/>
        <a:lstStyle/>
        <a:p>
          <a:endParaRPr lang="en-US"/>
        </a:p>
      </dgm:t>
    </dgm:pt>
    <dgm:pt modelId="{955A83B8-70DF-4701-AC80-E0765A4D94FB}" type="sibTrans" cxnId="{12E72C95-0E01-465C-B0B0-E294697FD939}">
      <dgm:prSet/>
      <dgm:spPr/>
      <dgm:t>
        <a:bodyPr/>
        <a:lstStyle/>
        <a:p>
          <a:endParaRPr lang="en-US"/>
        </a:p>
      </dgm:t>
    </dgm:pt>
    <dgm:pt modelId="{DBCCE92D-D215-41B1-8574-D81AA1B5814B}">
      <dgm:prSet custT="1"/>
      <dgm:spPr>
        <a:xfrm>
          <a:off x="4151" y="1080925"/>
          <a:ext cx="2496240" cy="3351645"/>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1800">
              <a:solidFill>
                <a:srgbClr val="000000">
                  <a:hueOff val="0"/>
                  <a:satOff val="0"/>
                  <a:lumOff val="0"/>
                  <a:alphaOff val="0"/>
                </a:srgbClr>
              </a:solidFill>
              <a:latin typeface="Cambria" panose="02040503050406030204" pitchFamily="18" charset="0"/>
              <a:ea typeface="Cambria" panose="02040503050406030204" pitchFamily="18" charset="0"/>
              <a:cs typeface="+mn-cs"/>
            </a:rPr>
            <a:t>Chính sách &amp; quản lý nguồn nhân lực</a:t>
          </a:r>
        </a:p>
      </dgm:t>
    </dgm:pt>
    <dgm:pt modelId="{055945E3-6E1F-4FE0-9A86-22AB8B40BC14}" type="sibTrans" cxnId="{1253529E-FB6E-4DE0-B026-77703FC24230}">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9D75F05B-74BF-4EDE-AA6A-F3933B8B02EF}" type="parTrans" cxnId="{1253529E-FB6E-4DE0-B026-77703FC24230}">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F6FDDBC6-4671-400E-89DC-1CCDD9364E90}">
      <dgm:prSet custT="1"/>
      <dgm:spPr>
        <a:xfrm>
          <a:off x="4151" y="1080925"/>
          <a:ext cx="2496240" cy="3351645"/>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1800">
              <a:solidFill>
                <a:srgbClr val="000000">
                  <a:hueOff val="0"/>
                  <a:satOff val="0"/>
                  <a:lumOff val="0"/>
                  <a:alphaOff val="0"/>
                </a:srgbClr>
              </a:solidFill>
              <a:latin typeface="Cambria" panose="02040503050406030204" pitchFamily="18" charset="0"/>
              <a:ea typeface="Cambria" panose="02040503050406030204" pitchFamily="18" charset="0"/>
              <a:cs typeface="+mn-cs"/>
            </a:rPr>
            <a:t>Các điều kiện &amp; điều khoản làm việc</a:t>
          </a:r>
        </a:p>
      </dgm:t>
    </dgm:pt>
    <dgm:pt modelId="{9C52D7BD-D87E-4C84-B4F3-CB65BFE1C3E5}" type="sibTrans" cxnId="{94CC461F-0140-4571-A114-0ABE85ACA9E8}">
      <dgm:prSet/>
      <dgm:spPr/>
      <dgm:t>
        <a:bodyPr/>
        <a:lstStyle/>
        <a:p>
          <a:endParaRPr lang="en-US"/>
        </a:p>
      </dgm:t>
    </dgm:pt>
    <dgm:pt modelId="{2C57EEE6-20BC-483D-B81B-0315CB7C20A4}" type="parTrans" cxnId="{94CC461F-0140-4571-A114-0ABE85ACA9E8}">
      <dgm:prSet/>
      <dgm:spPr/>
      <dgm:t>
        <a:bodyPr/>
        <a:lstStyle/>
        <a:p>
          <a:endParaRPr lang="en-US"/>
        </a:p>
      </dgm:t>
    </dgm:pt>
    <dgm:pt modelId="{334CF3EE-4CA3-4F72-A5E9-98DC98B8A2B1}">
      <dgm:prSet custT="1"/>
      <dgm:spPr>
        <a:xfrm>
          <a:off x="4151" y="1080925"/>
          <a:ext cx="2496240" cy="3351645"/>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1800">
              <a:solidFill>
                <a:srgbClr val="000000">
                  <a:hueOff val="0"/>
                  <a:satOff val="0"/>
                  <a:lumOff val="0"/>
                  <a:alphaOff val="0"/>
                </a:srgbClr>
              </a:solidFill>
              <a:latin typeface="Cambria" panose="02040503050406030204" pitchFamily="18" charset="0"/>
              <a:ea typeface="Cambria" panose="02040503050406030204" pitchFamily="18" charset="0"/>
              <a:cs typeface="+mn-cs"/>
            </a:rPr>
            <a:t>Tổ chức NLĐ</a:t>
          </a:r>
        </a:p>
      </dgm:t>
    </dgm:pt>
    <dgm:pt modelId="{DFD0FA2C-F83B-4376-A9DF-6BAB71468AE0}" type="sibTrans" cxnId="{DDB40D3A-F302-4069-AE81-EA594815D1FE}">
      <dgm:prSet/>
      <dgm:spPr/>
      <dgm:t>
        <a:bodyPr/>
        <a:lstStyle/>
        <a:p>
          <a:endParaRPr lang="en-US"/>
        </a:p>
      </dgm:t>
    </dgm:pt>
    <dgm:pt modelId="{7AA20806-95F6-48CE-8448-92F94B4428BA}" type="parTrans" cxnId="{DDB40D3A-F302-4069-AE81-EA594815D1FE}">
      <dgm:prSet/>
      <dgm:spPr/>
      <dgm:t>
        <a:bodyPr/>
        <a:lstStyle/>
        <a:p>
          <a:endParaRPr lang="en-US"/>
        </a:p>
      </dgm:t>
    </dgm:pt>
    <dgm:pt modelId="{AE1C7F06-D48D-4977-B049-96AB8BC30A06}">
      <dgm:prSet custT="1"/>
      <dgm:spPr>
        <a:xfrm>
          <a:off x="4151" y="1080925"/>
          <a:ext cx="2496240" cy="3351645"/>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18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phân biệt đối xử &amp; quyền bình đẳng</a:t>
          </a:r>
        </a:p>
      </dgm:t>
    </dgm:pt>
    <dgm:pt modelId="{F4F73487-39AD-4D4F-B6C0-B1FC3FEB4CE7}" type="sibTrans" cxnId="{B0079A79-0CFC-493B-878E-3992A8AA604A}">
      <dgm:prSet/>
      <dgm:spPr/>
      <dgm:t>
        <a:bodyPr/>
        <a:lstStyle/>
        <a:p>
          <a:endParaRPr lang="en-US"/>
        </a:p>
      </dgm:t>
    </dgm:pt>
    <dgm:pt modelId="{84A3C884-38B4-46D8-880C-B74285D47698}" type="parTrans" cxnId="{B0079A79-0CFC-493B-878E-3992A8AA604A}">
      <dgm:prSet/>
      <dgm:spPr/>
      <dgm:t>
        <a:bodyPr/>
        <a:lstStyle/>
        <a:p>
          <a:endParaRPr lang="en-US"/>
        </a:p>
      </dgm:t>
    </dgm:pt>
    <dgm:pt modelId="{23C49851-364F-4665-970E-AC8D7DF3CAF0}">
      <dgm:prSet custT="1"/>
      <dgm:spPr>
        <a:xfrm>
          <a:off x="4151" y="1080925"/>
          <a:ext cx="2496240" cy="3351645"/>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1800">
              <a:solidFill>
                <a:srgbClr val="000000">
                  <a:hueOff val="0"/>
                  <a:satOff val="0"/>
                  <a:lumOff val="0"/>
                  <a:alphaOff val="0"/>
                </a:srgbClr>
              </a:solidFill>
              <a:latin typeface="Cambria" panose="02040503050406030204" pitchFamily="18" charset="0"/>
              <a:ea typeface="Cambria" panose="02040503050406030204" pitchFamily="18" charset="0"/>
              <a:cs typeface="+mn-cs"/>
            </a:rPr>
            <a:t>Thôi việc</a:t>
          </a:r>
        </a:p>
      </dgm:t>
    </dgm:pt>
    <dgm:pt modelId="{5408BC59-5FE3-4121-B08E-B8882454A4E0}" type="parTrans" cxnId="{076E7597-6A67-4122-9B3C-893A6D742F80}">
      <dgm:prSet/>
      <dgm:spPr/>
      <dgm:t>
        <a:bodyPr/>
        <a:lstStyle/>
        <a:p>
          <a:endParaRPr lang="en-US"/>
        </a:p>
      </dgm:t>
    </dgm:pt>
    <dgm:pt modelId="{AE799518-9212-4421-8A8B-6BD03FF64363}" type="sibTrans" cxnId="{076E7597-6A67-4122-9B3C-893A6D742F80}">
      <dgm:prSet/>
      <dgm:spPr/>
      <dgm:t>
        <a:bodyPr/>
        <a:lstStyle/>
        <a:p>
          <a:endParaRPr lang="en-US"/>
        </a:p>
      </dgm:t>
    </dgm:pt>
    <dgm:pt modelId="{D8B358B7-214E-462A-A05B-2DF03CED89D6}">
      <dgm:prSet custT="1"/>
      <dgm:spPr>
        <a:xfrm>
          <a:off x="4151" y="1080925"/>
          <a:ext cx="2496240" cy="3351645"/>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1800">
              <a:solidFill>
                <a:srgbClr val="000000">
                  <a:hueOff val="0"/>
                  <a:satOff val="0"/>
                  <a:lumOff val="0"/>
                  <a:alphaOff val="0"/>
                </a:srgbClr>
              </a:solidFill>
              <a:latin typeface="Cambria" panose="02040503050406030204" pitchFamily="18" charset="0"/>
              <a:ea typeface="Cambria" panose="02040503050406030204" pitchFamily="18" charset="0"/>
              <a:cs typeface="+mn-cs"/>
            </a:rPr>
            <a:t>Cơ chế khiếu nại</a:t>
          </a:r>
        </a:p>
      </dgm:t>
    </dgm:pt>
    <dgm:pt modelId="{93559371-24AE-45C9-98D1-AB31E4FBF645}" type="parTrans" cxnId="{66A987E4-018D-4BFC-A157-8FBE20DB117A}">
      <dgm:prSet/>
      <dgm:spPr/>
      <dgm:t>
        <a:bodyPr/>
        <a:lstStyle/>
        <a:p>
          <a:endParaRPr lang="en-US"/>
        </a:p>
      </dgm:t>
    </dgm:pt>
    <dgm:pt modelId="{878327CA-4FC9-4480-8416-66F7D26AE0C8}" type="sibTrans" cxnId="{66A987E4-018D-4BFC-A157-8FBE20DB117A}">
      <dgm:prSet/>
      <dgm:spPr/>
      <dgm:t>
        <a:bodyPr/>
        <a:lstStyle/>
        <a:p>
          <a:endParaRPr lang="en-US"/>
        </a:p>
      </dgm:t>
    </dgm:pt>
    <dgm:pt modelId="{8032699D-D640-42C2-9BBC-DE5518C1931F}">
      <dgm:prSet custT="1"/>
      <dgm:spPr>
        <a:xfrm>
          <a:off x="2849865" y="1080925"/>
          <a:ext cx="2496240" cy="3351645"/>
        </a:xfrm>
        <a:prstGeom prst="rect">
          <a:avLst/>
        </a:prstGeom>
        <a:solidFill>
          <a:srgbClr val="009DD9">
            <a:tint val="40000"/>
            <a:alpha val="90000"/>
            <a:hueOff val="-484193"/>
            <a:satOff val="-44"/>
            <a:lumOff val="13"/>
            <a:alphaOff val="0"/>
          </a:srgbClr>
        </a:solidFill>
        <a:ln w="25400" cap="flat" cmpd="sng" algn="ctr">
          <a:solidFill>
            <a:srgbClr val="009DD9">
              <a:tint val="40000"/>
              <a:alpha val="90000"/>
              <a:hueOff val="-484193"/>
              <a:satOff val="-44"/>
              <a:lumOff val="13"/>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Arial"/>
              <a:ea typeface="+mn-ea"/>
              <a:cs typeface="+mn-cs"/>
            </a:rPr>
            <a:t>Không sử dụng lao động cưỡng bức</a:t>
          </a:r>
        </a:p>
      </dgm:t>
    </dgm:pt>
    <dgm:pt modelId="{05B7D4E6-EDC5-41EF-BA00-656B3A6A6EAA}" type="parTrans" cxnId="{017445E7-C73D-44E3-8C3B-95C3C8988BA4}">
      <dgm:prSet/>
      <dgm:spPr/>
      <dgm:t>
        <a:bodyPr/>
        <a:lstStyle/>
        <a:p>
          <a:endParaRPr lang="en-US"/>
        </a:p>
      </dgm:t>
    </dgm:pt>
    <dgm:pt modelId="{11368A46-35FB-4746-BF64-65FCFAA3D1B2}" type="sibTrans" cxnId="{017445E7-C73D-44E3-8C3B-95C3C8988BA4}">
      <dgm:prSet/>
      <dgm:spPr/>
      <dgm:t>
        <a:bodyPr/>
        <a:lstStyle/>
        <a:p>
          <a:endParaRPr lang="en-US"/>
        </a:p>
      </dgm:t>
    </dgm:pt>
    <dgm:pt modelId="{36F33958-7A59-4E46-AD95-5547224B059F}">
      <dgm:prSet custT="1"/>
      <dgm:spPr>
        <a:xfrm>
          <a:off x="2849865" y="1080925"/>
          <a:ext cx="2496240" cy="3351645"/>
        </a:xfrm>
        <a:prstGeom prst="rect">
          <a:avLst/>
        </a:prstGeom>
        <a:solidFill>
          <a:srgbClr val="009DD9">
            <a:tint val="40000"/>
            <a:alpha val="90000"/>
            <a:hueOff val="-484193"/>
            <a:satOff val="-44"/>
            <a:lumOff val="13"/>
            <a:alphaOff val="0"/>
          </a:srgbClr>
        </a:solidFill>
        <a:ln w="25400" cap="flat" cmpd="sng" algn="ctr">
          <a:solidFill>
            <a:srgbClr val="009DD9">
              <a:tint val="40000"/>
              <a:alpha val="90000"/>
              <a:hueOff val="-484193"/>
              <a:satOff val="-44"/>
              <a:lumOff val="13"/>
              <a:alphaOff val="0"/>
            </a:srgbClr>
          </a:solidFill>
          <a:prstDash val="solid"/>
        </a:ln>
        <a:effectLst/>
      </dgm:spPr>
      <dgm:t>
        <a:bodyPr/>
        <a:lstStyle/>
        <a:p>
          <a:pPr>
            <a:buFont typeface="Courier New" panose="02070309020205020404" pitchFamily="49" charset="0"/>
            <a:buChar char="o"/>
          </a:pPr>
          <a:endParaRPr lang="en-US" sz="2000">
            <a:solidFill>
              <a:srgbClr val="000000">
                <a:hueOff val="0"/>
                <a:satOff val="0"/>
                <a:lumOff val="0"/>
                <a:alphaOff val="0"/>
              </a:srgbClr>
            </a:solidFill>
            <a:latin typeface="Arial"/>
            <a:ea typeface="+mn-ea"/>
            <a:cs typeface="+mn-cs"/>
          </a:endParaRPr>
        </a:p>
      </dgm:t>
    </dgm:pt>
    <dgm:pt modelId="{A6524BE0-1DA6-4F2D-A2BB-EA745E00B84F}" type="parTrans" cxnId="{8A6DEC5E-C6C2-4CB0-A29E-61E0D3051039}">
      <dgm:prSet/>
      <dgm:spPr/>
      <dgm:t>
        <a:bodyPr/>
        <a:lstStyle/>
        <a:p>
          <a:endParaRPr lang="en-US"/>
        </a:p>
      </dgm:t>
    </dgm:pt>
    <dgm:pt modelId="{A500A6DC-A8DF-48AC-947E-6B7176DE0DFB}" type="sibTrans" cxnId="{8A6DEC5E-C6C2-4CB0-A29E-61E0D3051039}">
      <dgm:prSet/>
      <dgm:spPr/>
      <dgm:t>
        <a:bodyPr/>
        <a:lstStyle/>
        <a:p>
          <a:endParaRPr lang="en-US"/>
        </a:p>
      </dgm:t>
    </dgm:pt>
    <dgm:pt modelId="{7BE0BDEF-6090-4761-A929-B33BD68D830D}">
      <dgm:prSet custT="1"/>
      <dgm:spPr>
        <a:xfrm>
          <a:off x="5695579" y="1080925"/>
          <a:ext cx="2496240" cy="3351645"/>
        </a:xfrm>
        <a:prstGeom prst="rect">
          <a:avLst/>
        </a:prstGeom>
        <a:solidFill>
          <a:srgbClr val="009DD9">
            <a:tint val="40000"/>
            <a:alpha val="90000"/>
            <a:hueOff val="-968386"/>
            <a:satOff val="-89"/>
            <a:lumOff val="26"/>
            <a:alphaOff val="0"/>
          </a:srgbClr>
        </a:solidFill>
        <a:ln w="25400" cap="flat" cmpd="sng" algn="ctr">
          <a:solidFill>
            <a:srgbClr val="009DD9">
              <a:tint val="40000"/>
              <a:alpha val="90000"/>
              <a:hueOff val="-968386"/>
              <a:satOff val="-89"/>
              <a:lumOff val="26"/>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Chủ động phòng ngừa tai nạn</a:t>
          </a:r>
        </a:p>
      </dgm:t>
    </dgm:pt>
    <dgm:pt modelId="{EE84A06B-0DB6-45D8-AFA4-16E6B95AACED}" type="parTrans" cxnId="{88E48BC8-DBB6-4836-A9C4-986817C3A91A}">
      <dgm:prSet/>
      <dgm:spPr/>
      <dgm:t>
        <a:bodyPr/>
        <a:lstStyle/>
        <a:p>
          <a:endParaRPr lang="en-US"/>
        </a:p>
      </dgm:t>
    </dgm:pt>
    <dgm:pt modelId="{5E67AB53-5A67-436E-A173-A872BA24A40A}" type="sibTrans" cxnId="{88E48BC8-DBB6-4836-A9C4-986817C3A91A}">
      <dgm:prSet/>
      <dgm:spPr/>
      <dgm:t>
        <a:bodyPr/>
        <a:lstStyle/>
        <a:p>
          <a:endParaRPr lang="en-US"/>
        </a:p>
      </dgm:t>
    </dgm:pt>
    <dgm:pt modelId="{6DA9F959-D60B-4AF9-A30E-996D611120D5}">
      <dgm:prSet custT="1"/>
      <dgm:spPr>
        <a:xfrm>
          <a:off x="5695579" y="1080925"/>
          <a:ext cx="2496240" cy="3351645"/>
        </a:xfrm>
        <a:prstGeom prst="rect">
          <a:avLst/>
        </a:prstGeom>
        <a:solidFill>
          <a:srgbClr val="009DD9">
            <a:tint val="40000"/>
            <a:alpha val="90000"/>
            <a:hueOff val="-968386"/>
            <a:satOff val="-89"/>
            <a:lumOff val="26"/>
            <a:alphaOff val="0"/>
          </a:srgbClr>
        </a:solidFill>
        <a:ln w="25400" cap="flat" cmpd="sng" algn="ctr">
          <a:solidFill>
            <a:srgbClr val="009DD9">
              <a:tint val="40000"/>
              <a:alpha val="90000"/>
              <a:hueOff val="-968386"/>
              <a:satOff val="-89"/>
              <a:lumOff val="26"/>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Xác định rủi ro nguy hiểm</a:t>
          </a:r>
        </a:p>
      </dgm:t>
    </dgm:pt>
    <dgm:pt modelId="{8BCCD0BE-31C3-4555-8A31-9C316F2D1F07}" type="parTrans" cxnId="{2F37200D-8531-4C04-8680-30465B5F0435}">
      <dgm:prSet/>
      <dgm:spPr/>
      <dgm:t>
        <a:bodyPr/>
        <a:lstStyle/>
        <a:p>
          <a:endParaRPr lang="en-US"/>
        </a:p>
      </dgm:t>
    </dgm:pt>
    <dgm:pt modelId="{DBC1C458-9878-494D-BD67-55ABA6B8FD3E}" type="sibTrans" cxnId="{2F37200D-8531-4C04-8680-30465B5F0435}">
      <dgm:prSet/>
      <dgm:spPr/>
      <dgm:t>
        <a:bodyPr/>
        <a:lstStyle/>
        <a:p>
          <a:endParaRPr lang="en-US"/>
        </a:p>
      </dgm:t>
    </dgm:pt>
    <dgm:pt modelId="{8A9CFDFC-82A7-4DEE-BE97-FBFB193691BD}">
      <dgm:prSet custT="1"/>
      <dgm:spPr>
        <a:xfrm>
          <a:off x="8541294" y="1080925"/>
          <a:ext cx="2496240" cy="3351645"/>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Xây dựng quy trình &amp; BP xử lý nguy cơ cao về ATLĐ</a:t>
          </a:r>
        </a:p>
      </dgm:t>
    </dgm:pt>
    <dgm:pt modelId="{58601D56-1083-48B7-857D-5D9A980F5B33}" type="parTrans" cxnId="{41C13FD5-ED39-481F-8B72-92D1EA672E4C}">
      <dgm:prSet/>
      <dgm:spPr/>
      <dgm:t>
        <a:bodyPr/>
        <a:lstStyle/>
        <a:p>
          <a:endParaRPr lang="en-US"/>
        </a:p>
      </dgm:t>
    </dgm:pt>
    <dgm:pt modelId="{5158FD82-6928-4C63-BC7B-41D125FAB156}" type="sibTrans" cxnId="{41C13FD5-ED39-481F-8B72-92D1EA672E4C}">
      <dgm:prSet/>
      <dgm:spPr/>
      <dgm:t>
        <a:bodyPr/>
        <a:lstStyle/>
        <a:p>
          <a:endParaRPr lang="en-US"/>
        </a:p>
      </dgm:t>
    </dgm:pt>
    <dgm:pt modelId="{295FE503-D5E2-433D-9A7A-FBB9B56FD049}">
      <dgm:prSet custT="1"/>
      <dgm:spPr>
        <a:xfrm>
          <a:off x="8541294" y="1080925"/>
          <a:ext cx="2496240" cy="3351645"/>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Xác định mức độ kiểm soát &amp; ảnh hưởng với NCC</a:t>
          </a:r>
        </a:p>
      </dgm:t>
    </dgm:pt>
    <dgm:pt modelId="{2C7B8B2D-D477-4D5A-9EE7-11836755404C}" type="parTrans" cxnId="{4E56045B-11F5-465D-B475-47D6535B7D4B}">
      <dgm:prSet/>
      <dgm:spPr/>
      <dgm:t>
        <a:bodyPr/>
        <a:lstStyle/>
        <a:p>
          <a:endParaRPr lang="en-US"/>
        </a:p>
      </dgm:t>
    </dgm:pt>
    <dgm:pt modelId="{9C226AB4-6C97-4B67-B396-CF8CED09C2D4}" type="sibTrans" cxnId="{4E56045B-11F5-465D-B475-47D6535B7D4B}">
      <dgm:prSet/>
      <dgm:spPr/>
      <dgm:t>
        <a:bodyPr/>
        <a:lstStyle/>
        <a:p>
          <a:endParaRPr lang="en-US"/>
        </a:p>
      </dgm:t>
    </dgm:pt>
    <dgm:pt modelId="{2B97C203-7FF9-4691-A639-1E2921DA5286}" type="pres">
      <dgm:prSet presAssocID="{0A97FE2C-6227-4031-8EA0-832E8AAC0304}" presName="Name0" presStyleCnt="0">
        <dgm:presLayoutVars>
          <dgm:dir/>
          <dgm:animLvl val="lvl"/>
          <dgm:resizeHandles val="exact"/>
        </dgm:presLayoutVars>
      </dgm:prSet>
      <dgm:spPr/>
    </dgm:pt>
    <dgm:pt modelId="{D2ED2FAF-0C4F-4B68-88E0-67B16D2FD4FB}" type="pres">
      <dgm:prSet presAssocID="{90C8350A-8943-4F43-B0C4-A69855C3F96F}" presName="composite" presStyleCnt="0"/>
      <dgm:spPr/>
    </dgm:pt>
    <dgm:pt modelId="{91E4CFDD-629F-4BA0-A30D-06720D561233}" type="pres">
      <dgm:prSet presAssocID="{90C8350A-8943-4F43-B0C4-A69855C3F96F}" presName="parTx" presStyleLbl="alignNode1" presStyleIdx="0" presStyleCnt="4">
        <dgm:presLayoutVars>
          <dgm:chMax val="0"/>
          <dgm:chPref val="0"/>
          <dgm:bulletEnabled val="1"/>
        </dgm:presLayoutVars>
      </dgm:prSet>
      <dgm:spPr/>
    </dgm:pt>
    <dgm:pt modelId="{1B41CBE9-944F-468A-90DE-0F5112804798}" type="pres">
      <dgm:prSet presAssocID="{90C8350A-8943-4F43-B0C4-A69855C3F96F}" presName="desTx" presStyleLbl="alignAccFollowNode1" presStyleIdx="0" presStyleCnt="4">
        <dgm:presLayoutVars>
          <dgm:bulletEnabled val="1"/>
        </dgm:presLayoutVars>
      </dgm:prSet>
      <dgm:spPr/>
    </dgm:pt>
    <dgm:pt modelId="{715D1861-BA14-4528-8969-413AB438BF5D}" type="pres">
      <dgm:prSet presAssocID="{C529B0E0-5CA6-4C0E-9D5A-5D433ACE4A0B}" presName="space" presStyleCnt="0"/>
      <dgm:spPr/>
    </dgm:pt>
    <dgm:pt modelId="{3125EB2A-ADAF-4C8E-85CB-2786FE73B2B6}" type="pres">
      <dgm:prSet presAssocID="{DD098A39-E822-4B48-AB12-6213D280F958}" presName="composite" presStyleCnt="0"/>
      <dgm:spPr/>
    </dgm:pt>
    <dgm:pt modelId="{9595A9BA-973C-4782-AA04-57A3AFEC46FD}" type="pres">
      <dgm:prSet presAssocID="{DD098A39-E822-4B48-AB12-6213D280F958}" presName="parTx" presStyleLbl="alignNode1" presStyleIdx="1" presStyleCnt="4">
        <dgm:presLayoutVars>
          <dgm:chMax val="0"/>
          <dgm:chPref val="0"/>
          <dgm:bulletEnabled val="1"/>
        </dgm:presLayoutVars>
      </dgm:prSet>
      <dgm:spPr/>
    </dgm:pt>
    <dgm:pt modelId="{EE8B42B6-5DD4-41FC-B1B0-C0BAAEF4055C}" type="pres">
      <dgm:prSet presAssocID="{DD098A39-E822-4B48-AB12-6213D280F958}" presName="desTx" presStyleLbl="alignAccFollowNode1" presStyleIdx="1" presStyleCnt="4">
        <dgm:presLayoutVars>
          <dgm:bulletEnabled val="1"/>
        </dgm:presLayoutVars>
      </dgm:prSet>
      <dgm:spPr/>
    </dgm:pt>
    <dgm:pt modelId="{004696E1-FF52-4B2C-80B5-C8F93B790388}" type="pres">
      <dgm:prSet presAssocID="{017D61EF-492D-406B-AC7A-8D6D27950B9A}" presName="space" presStyleCnt="0"/>
      <dgm:spPr/>
    </dgm:pt>
    <dgm:pt modelId="{33F941A3-A9AC-4680-9B5A-8C8CA28B7379}" type="pres">
      <dgm:prSet presAssocID="{8CA5D5CB-7A30-4FAA-AE31-1DD69EF9EC57}" presName="composite" presStyleCnt="0"/>
      <dgm:spPr/>
    </dgm:pt>
    <dgm:pt modelId="{187B919F-24D3-467B-878C-DF033B897BB1}" type="pres">
      <dgm:prSet presAssocID="{8CA5D5CB-7A30-4FAA-AE31-1DD69EF9EC57}" presName="parTx" presStyleLbl="alignNode1" presStyleIdx="2" presStyleCnt="4">
        <dgm:presLayoutVars>
          <dgm:chMax val="0"/>
          <dgm:chPref val="0"/>
          <dgm:bulletEnabled val="1"/>
        </dgm:presLayoutVars>
      </dgm:prSet>
      <dgm:spPr/>
    </dgm:pt>
    <dgm:pt modelId="{955B4FEA-EF82-4AD0-AC1D-208FB4A5E334}" type="pres">
      <dgm:prSet presAssocID="{8CA5D5CB-7A30-4FAA-AE31-1DD69EF9EC57}" presName="desTx" presStyleLbl="alignAccFollowNode1" presStyleIdx="2" presStyleCnt="4">
        <dgm:presLayoutVars>
          <dgm:bulletEnabled val="1"/>
        </dgm:presLayoutVars>
      </dgm:prSet>
      <dgm:spPr/>
    </dgm:pt>
    <dgm:pt modelId="{5652E24B-B35C-4D8D-8B9D-43585758808E}" type="pres">
      <dgm:prSet presAssocID="{2B09243B-927A-4581-9F1C-14198CB6A5CD}" presName="space" presStyleCnt="0"/>
      <dgm:spPr/>
    </dgm:pt>
    <dgm:pt modelId="{9D4C44C2-7258-4C29-B3CB-D35400AC1916}" type="pres">
      <dgm:prSet presAssocID="{52842ACA-9393-4155-A917-E8FCCEBE6089}" presName="composite" presStyleCnt="0"/>
      <dgm:spPr/>
    </dgm:pt>
    <dgm:pt modelId="{65C0209A-46E2-4F03-8FE2-65361B23341E}" type="pres">
      <dgm:prSet presAssocID="{52842ACA-9393-4155-A917-E8FCCEBE6089}" presName="parTx" presStyleLbl="alignNode1" presStyleIdx="3" presStyleCnt="4">
        <dgm:presLayoutVars>
          <dgm:chMax val="0"/>
          <dgm:chPref val="0"/>
          <dgm:bulletEnabled val="1"/>
        </dgm:presLayoutVars>
      </dgm:prSet>
      <dgm:spPr/>
    </dgm:pt>
    <dgm:pt modelId="{5578A797-4997-482D-8967-8BBDE1D23DD9}" type="pres">
      <dgm:prSet presAssocID="{52842ACA-9393-4155-A917-E8FCCEBE6089}" presName="desTx" presStyleLbl="alignAccFollowNode1" presStyleIdx="3" presStyleCnt="4">
        <dgm:presLayoutVars>
          <dgm:bulletEnabled val="1"/>
        </dgm:presLayoutVars>
      </dgm:prSet>
      <dgm:spPr/>
    </dgm:pt>
  </dgm:ptLst>
  <dgm:cxnLst>
    <dgm:cxn modelId="{4286F201-CAF1-463F-A1E8-52BDC7ECAB19}" type="presOf" srcId="{98FCEC54-5A0E-4CB6-9666-D9777B58F44E}" destId="{EE8B42B6-5DD4-41FC-B1B0-C0BAAEF4055C}" srcOrd="0" destOrd="0" presId="urn:microsoft.com/office/officeart/2005/8/layout/hList1"/>
    <dgm:cxn modelId="{BE8E9D05-8E52-449E-8B8F-988E1389F032}" type="presOf" srcId="{8CA5D5CB-7A30-4FAA-AE31-1DD69EF9EC57}" destId="{187B919F-24D3-467B-878C-DF033B897BB1}" srcOrd="0" destOrd="0" presId="urn:microsoft.com/office/officeart/2005/8/layout/hList1"/>
    <dgm:cxn modelId="{C788AC0C-38B1-480C-B274-E50F7BF6DC21}" srcId="{0A97FE2C-6227-4031-8EA0-832E8AAC0304}" destId="{90C8350A-8943-4F43-B0C4-A69855C3F96F}" srcOrd="0" destOrd="0" parTransId="{A7CECD67-EE30-4096-B124-F28068BF235B}" sibTransId="{C529B0E0-5CA6-4C0E-9D5A-5D433ACE4A0B}"/>
    <dgm:cxn modelId="{2F37200D-8531-4C04-8680-30465B5F0435}" srcId="{8CA5D5CB-7A30-4FAA-AE31-1DD69EF9EC57}" destId="{6DA9F959-D60B-4AF9-A30E-996D611120D5}" srcOrd="2" destOrd="0" parTransId="{8BCCD0BE-31C3-4555-8A31-9C316F2D1F07}" sibTransId="{DBC1C458-9878-494D-BD67-55ABA6B8FD3E}"/>
    <dgm:cxn modelId="{94CC461F-0140-4571-A114-0ABE85ACA9E8}" srcId="{90C8350A-8943-4F43-B0C4-A69855C3F96F}" destId="{F6FDDBC6-4671-400E-89DC-1CCDD9364E90}" srcOrd="1" destOrd="0" parTransId="{2C57EEE6-20BC-483D-B81B-0315CB7C20A4}" sibTransId="{9C52D7BD-D87E-4C84-B4F3-CB65BFE1C3E5}"/>
    <dgm:cxn modelId="{A7D40829-EDAC-4EF4-B8DE-6FB7D7D42045}" type="presOf" srcId="{8A9CFDFC-82A7-4DEE-BE97-FBFB193691BD}" destId="{5578A797-4997-482D-8967-8BBDE1D23DD9}" srcOrd="0" destOrd="1" presId="urn:microsoft.com/office/officeart/2005/8/layout/hList1"/>
    <dgm:cxn modelId="{BC8C6C33-F5FE-47E9-A569-3C2FA7FAC5CC}" type="presOf" srcId="{0A97FE2C-6227-4031-8EA0-832E8AAC0304}" destId="{2B97C203-7FF9-4691-A639-1E2921DA5286}" srcOrd="0" destOrd="0" presId="urn:microsoft.com/office/officeart/2005/8/layout/hList1"/>
    <dgm:cxn modelId="{59768733-C8F8-483D-989B-D16D22BD5802}" srcId="{52842ACA-9393-4155-A917-E8FCCEBE6089}" destId="{DDEC04A5-8C1B-47AF-A75B-B16B459CB034}" srcOrd="3" destOrd="0" parTransId="{72738606-F281-4C1D-ADC0-9D0AEE1C54F2}" sibTransId="{AA2FC25B-8BC4-44E4-83BB-B4CCF76E2BC8}"/>
    <dgm:cxn modelId="{ED896D38-9D06-425A-8D78-E152BFEF2462}" type="presOf" srcId="{7BE0BDEF-6090-4761-A929-B33BD68D830D}" destId="{955B4FEA-EF82-4AD0-AC1D-208FB4A5E334}" srcOrd="0" destOrd="1" presId="urn:microsoft.com/office/officeart/2005/8/layout/hList1"/>
    <dgm:cxn modelId="{DDB40D3A-F302-4069-AE81-EA594815D1FE}" srcId="{90C8350A-8943-4F43-B0C4-A69855C3F96F}" destId="{334CF3EE-4CA3-4F72-A5E9-98DC98B8A2B1}" srcOrd="2" destOrd="0" parTransId="{7AA20806-95F6-48CE-8448-92F94B4428BA}" sibTransId="{DFD0FA2C-F83B-4376-A9DF-6BAB71468AE0}"/>
    <dgm:cxn modelId="{4E56045B-11F5-465D-B475-47D6535B7D4B}" srcId="{52842ACA-9393-4155-A917-E8FCCEBE6089}" destId="{295FE503-D5E2-433D-9A7A-FBB9B56FD049}" srcOrd="2" destOrd="0" parTransId="{2C7B8B2D-D477-4D5A-9EE7-11836755404C}" sibTransId="{9C226AB4-6C97-4B67-B396-CF8CED09C2D4}"/>
    <dgm:cxn modelId="{26694D5E-736E-4A50-898E-199512455F3D}" type="presOf" srcId="{54DAC9C0-92E7-444E-A370-E4C6A216F96C}" destId="{955B4FEA-EF82-4AD0-AC1D-208FB4A5E334}" srcOrd="0" destOrd="0" presId="urn:microsoft.com/office/officeart/2005/8/layout/hList1"/>
    <dgm:cxn modelId="{8A6DEC5E-C6C2-4CB0-A29E-61E0D3051039}" srcId="{DD098A39-E822-4B48-AB12-6213D280F958}" destId="{36F33958-7A59-4E46-AD95-5547224B059F}" srcOrd="2" destOrd="0" parTransId="{A6524BE0-1DA6-4F2D-A2BB-EA745E00B84F}" sibTransId="{A500A6DC-A8DF-48AC-947E-6B7176DE0DFB}"/>
    <dgm:cxn modelId="{F5A20349-A02F-4834-B432-0A98A1FFFFF1}" type="presOf" srcId="{AE1C7F06-D48D-4977-B049-96AB8BC30A06}" destId="{1B41CBE9-944F-468A-90DE-0F5112804798}" srcOrd="0" destOrd="3" presId="urn:microsoft.com/office/officeart/2005/8/layout/hList1"/>
    <dgm:cxn modelId="{8333804D-1478-4FEE-A583-C4E1B8281616}" type="presOf" srcId="{334CF3EE-4CA3-4F72-A5E9-98DC98B8A2B1}" destId="{1B41CBE9-944F-468A-90DE-0F5112804798}" srcOrd="0" destOrd="2" presId="urn:microsoft.com/office/officeart/2005/8/layout/hList1"/>
    <dgm:cxn modelId="{8CFDD34E-20CD-4D7B-ACBF-E854A0169A4F}" type="presOf" srcId="{23C49851-364F-4665-970E-AC8D7DF3CAF0}" destId="{1B41CBE9-944F-468A-90DE-0F5112804798}" srcOrd="0" destOrd="4" presId="urn:microsoft.com/office/officeart/2005/8/layout/hList1"/>
    <dgm:cxn modelId="{CFE05853-5FD7-4FC9-A06B-5C2BBE991EC6}" type="presOf" srcId="{8032699D-D640-42C2-9BBC-DE5518C1931F}" destId="{EE8B42B6-5DD4-41FC-B1B0-C0BAAEF4055C}" srcOrd="0" destOrd="1" presId="urn:microsoft.com/office/officeart/2005/8/layout/hList1"/>
    <dgm:cxn modelId="{A0737177-340B-47B5-8E35-4B060AE17A78}" type="presOf" srcId="{ECCCE541-5CC9-4F13-997D-7D5FB16C982A}" destId="{955B4FEA-EF82-4AD0-AC1D-208FB4A5E334}" srcOrd="0" destOrd="3" presId="urn:microsoft.com/office/officeart/2005/8/layout/hList1"/>
    <dgm:cxn modelId="{15049F77-F7C9-4734-8535-00E9FCBFE937}" srcId="{8CA5D5CB-7A30-4FAA-AE31-1DD69EF9EC57}" destId="{54DAC9C0-92E7-444E-A370-E4C6A216F96C}" srcOrd="0" destOrd="0" parTransId="{EF321691-454F-4344-ADFE-4BA948211CE7}" sibTransId="{C9F17A92-65CE-4E56-9A0F-3B331B35ADF8}"/>
    <dgm:cxn modelId="{B0079A79-0CFC-493B-878E-3992A8AA604A}" srcId="{90C8350A-8943-4F43-B0C4-A69855C3F96F}" destId="{AE1C7F06-D48D-4977-B049-96AB8BC30A06}" srcOrd="3" destOrd="0" parTransId="{84A3C884-38B4-46D8-880C-B74285D47698}" sibTransId="{F4F73487-39AD-4D4F-B6C0-B1FC3FEB4CE7}"/>
    <dgm:cxn modelId="{8B8BEB5A-92AC-450C-921A-8CD049B18A8F}" srcId="{0A97FE2C-6227-4031-8EA0-832E8AAC0304}" destId="{52842ACA-9393-4155-A917-E8FCCEBE6089}" srcOrd="3" destOrd="0" parTransId="{B21F1587-7B52-4223-8DD4-E634FC7735C2}" sibTransId="{93BE2109-DA2F-4901-8D59-9AB700D774B2}"/>
    <dgm:cxn modelId="{F3D53182-9177-4EE8-A7F2-852546748FFD}" type="presOf" srcId="{DD098A39-E822-4B48-AB12-6213D280F958}" destId="{9595A9BA-973C-4782-AA04-57A3AFEC46FD}" srcOrd="0" destOrd="0" presId="urn:microsoft.com/office/officeart/2005/8/layout/hList1"/>
    <dgm:cxn modelId="{9711088D-B0DA-487B-956C-E3E644A17FB4}" type="presOf" srcId="{52842ACA-9393-4155-A917-E8FCCEBE6089}" destId="{65C0209A-46E2-4F03-8FE2-65361B23341E}" srcOrd="0" destOrd="0" presId="urn:microsoft.com/office/officeart/2005/8/layout/hList1"/>
    <dgm:cxn modelId="{C5DE138D-E49C-49C1-A8FF-C26F9EE567D1}" srcId="{0A97FE2C-6227-4031-8EA0-832E8AAC0304}" destId="{8CA5D5CB-7A30-4FAA-AE31-1DD69EF9EC57}" srcOrd="2" destOrd="0" parTransId="{90A9842D-A4D6-4444-909E-5DA1B5DF7095}" sibTransId="{2B09243B-927A-4581-9F1C-14198CB6A5CD}"/>
    <dgm:cxn modelId="{12E72C95-0E01-465C-B0B0-E294697FD939}" srcId="{DD098A39-E822-4B48-AB12-6213D280F958}" destId="{98FCEC54-5A0E-4CB6-9666-D9777B58F44E}" srcOrd="0" destOrd="0" parTransId="{54F181DB-3D5B-460E-AEA0-C1B86D52EBFD}" sibTransId="{955A83B8-70DF-4701-AC80-E0765A4D94FB}"/>
    <dgm:cxn modelId="{076E7597-6A67-4122-9B3C-893A6D742F80}" srcId="{90C8350A-8943-4F43-B0C4-A69855C3F96F}" destId="{23C49851-364F-4665-970E-AC8D7DF3CAF0}" srcOrd="4" destOrd="0" parTransId="{5408BC59-5FE3-4121-B08E-B8882454A4E0}" sibTransId="{AE799518-9212-4421-8A8B-6BD03FF64363}"/>
    <dgm:cxn modelId="{1253529E-FB6E-4DE0-B026-77703FC24230}" srcId="{90C8350A-8943-4F43-B0C4-A69855C3F96F}" destId="{DBCCE92D-D215-41B1-8574-D81AA1B5814B}" srcOrd="0" destOrd="0" parTransId="{9D75F05B-74BF-4EDE-AA6A-F3933B8B02EF}" sibTransId="{055945E3-6E1F-4FE0-9A86-22AB8B40BC14}"/>
    <dgm:cxn modelId="{372354A9-89AC-4622-802F-09FA9D17D98E}" type="presOf" srcId="{36F33958-7A59-4E46-AD95-5547224B059F}" destId="{EE8B42B6-5DD4-41FC-B1B0-C0BAAEF4055C}" srcOrd="0" destOrd="2" presId="urn:microsoft.com/office/officeart/2005/8/layout/hList1"/>
    <dgm:cxn modelId="{A593FCAA-839C-4487-9C97-0BF21E20BE8A}" srcId="{52842ACA-9393-4155-A917-E8FCCEBE6089}" destId="{E80B531C-C26B-43B2-AAFF-9625CAD0085C}" srcOrd="0" destOrd="0" parTransId="{DF6FF5C6-8E34-4467-B05A-D3B05F0756AE}" sibTransId="{2C8062DD-AA74-4407-928C-58629BB9483B}"/>
    <dgm:cxn modelId="{E17584AB-48BB-4DB8-B30F-03124BCDB60B}" type="presOf" srcId="{DDEC04A5-8C1B-47AF-A75B-B16B459CB034}" destId="{5578A797-4997-482D-8967-8BBDE1D23DD9}" srcOrd="0" destOrd="3" presId="urn:microsoft.com/office/officeart/2005/8/layout/hList1"/>
    <dgm:cxn modelId="{2102D5BF-7851-4325-80F1-28D0FBA16AE6}" type="presOf" srcId="{DBCCE92D-D215-41B1-8574-D81AA1B5814B}" destId="{1B41CBE9-944F-468A-90DE-0F5112804798}" srcOrd="0" destOrd="0" presId="urn:microsoft.com/office/officeart/2005/8/layout/hList1"/>
    <dgm:cxn modelId="{E97017C0-FDE4-4CDD-9AC1-0F44F9E5EBD0}" type="presOf" srcId="{6DA9F959-D60B-4AF9-A30E-996D611120D5}" destId="{955B4FEA-EF82-4AD0-AC1D-208FB4A5E334}" srcOrd="0" destOrd="2" presId="urn:microsoft.com/office/officeart/2005/8/layout/hList1"/>
    <dgm:cxn modelId="{13A2A8C1-BFE0-442A-A063-CB8103EB5867}" srcId="{8CA5D5CB-7A30-4FAA-AE31-1DD69EF9EC57}" destId="{ECCCE541-5CC9-4F13-997D-7D5FB16C982A}" srcOrd="3" destOrd="0" parTransId="{510275F3-F834-4D91-9477-ECADB2EFB8D1}" sibTransId="{842F783F-C8C1-4F06-A9DB-8C2C55678840}"/>
    <dgm:cxn modelId="{CBEF45C8-9E4F-4B42-9753-DB7A073D27C5}" srcId="{0A97FE2C-6227-4031-8EA0-832E8AAC0304}" destId="{DD098A39-E822-4B48-AB12-6213D280F958}" srcOrd="1" destOrd="0" parTransId="{F4F64A26-9219-4725-842E-C080C914C221}" sibTransId="{017D61EF-492D-406B-AC7A-8D6D27950B9A}"/>
    <dgm:cxn modelId="{88E48BC8-DBB6-4836-A9C4-986817C3A91A}" srcId="{8CA5D5CB-7A30-4FAA-AE31-1DD69EF9EC57}" destId="{7BE0BDEF-6090-4761-A929-B33BD68D830D}" srcOrd="1" destOrd="0" parTransId="{EE84A06B-0DB6-45D8-AFA4-16E6B95AACED}" sibTransId="{5E67AB53-5A67-436E-A173-A872BA24A40A}"/>
    <dgm:cxn modelId="{FD9702CF-D759-4142-BE00-4CBC385287C0}" type="presOf" srcId="{E80B531C-C26B-43B2-AAFF-9625CAD0085C}" destId="{5578A797-4997-482D-8967-8BBDE1D23DD9}" srcOrd="0" destOrd="0" presId="urn:microsoft.com/office/officeart/2005/8/layout/hList1"/>
    <dgm:cxn modelId="{4AD7E5D2-E12D-4A79-9A67-5B9FBCBCD297}" type="presOf" srcId="{295FE503-D5E2-433D-9A7A-FBB9B56FD049}" destId="{5578A797-4997-482D-8967-8BBDE1D23DD9}" srcOrd="0" destOrd="2" presId="urn:microsoft.com/office/officeart/2005/8/layout/hList1"/>
    <dgm:cxn modelId="{41C13FD5-ED39-481F-8B72-92D1EA672E4C}" srcId="{52842ACA-9393-4155-A917-E8FCCEBE6089}" destId="{8A9CFDFC-82A7-4DEE-BE97-FBFB193691BD}" srcOrd="1" destOrd="0" parTransId="{58601D56-1083-48B7-857D-5D9A980F5B33}" sibTransId="{5158FD82-6928-4C63-BC7B-41D125FAB156}"/>
    <dgm:cxn modelId="{66A987E4-018D-4BFC-A157-8FBE20DB117A}" srcId="{90C8350A-8943-4F43-B0C4-A69855C3F96F}" destId="{D8B358B7-214E-462A-A05B-2DF03CED89D6}" srcOrd="5" destOrd="0" parTransId="{93559371-24AE-45C9-98D1-AB31E4FBF645}" sibTransId="{878327CA-4FC9-4480-8416-66F7D26AE0C8}"/>
    <dgm:cxn modelId="{E8CD34E6-901D-422B-A28D-E9E5CA8C1201}" type="presOf" srcId="{D8B358B7-214E-462A-A05B-2DF03CED89D6}" destId="{1B41CBE9-944F-468A-90DE-0F5112804798}" srcOrd="0" destOrd="5" presId="urn:microsoft.com/office/officeart/2005/8/layout/hList1"/>
    <dgm:cxn modelId="{017445E7-C73D-44E3-8C3B-95C3C8988BA4}" srcId="{DD098A39-E822-4B48-AB12-6213D280F958}" destId="{8032699D-D640-42C2-9BBC-DE5518C1931F}" srcOrd="1" destOrd="0" parTransId="{05B7D4E6-EDC5-41EF-BA00-656B3A6A6EAA}" sibTransId="{11368A46-35FB-4746-BF64-65FCFAA3D1B2}"/>
    <dgm:cxn modelId="{F2A257E9-B061-489A-95F2-F580B930B6F5}" type="presOf" srcId="{F6FDDBC6-4671-400E-89DC-1CCDD9364E90}" destId="{1B41CBE9-944F-468A-90DE-0F5112804798}" srcOrd="0" destOrd="1" presId="urn:microsoft.com/office/officeart/2005/8/layout/hList1"/>
    <dgm:cxn modelId="{3D0F84F9-29F1-4924-B633-0E6DD66B2060}" type="presOf" srcId="{90C8350A-8943-4F43-B0C4-A69855C3F96F}" destId="{91E4CFDD-629F-4BA0-A30D-06720D561233}" srcOrd="0" destOrd="0" presId="urn:microsoft.com/office/officeart/2005/8/layout/hList1"/>
    <dgm:cxn modelId="{B1683319-AF32-4CF0-931C-2E7D2902C0D3}" type="presParOf" srcId="{2B97C203-7FF9-4691-A639-1E2921DA5286}" destId="{D2ED2FAF-0C4F-4B68-88E0-67B16D2FD4FB}" srcOrd="0" destOrd="0" presId="urn:microsoft.com/office/officeart/2005/8/layout/hList1"/>
    <dgm:cxn modelId="{0325C1CD-2D7E-4B81-B041-1BBDD5D672FF}" type="presParOf" srcId="{D2ED2FAF-0C4F-4B68-88E0-67B16D2FD4FB}" destId="{91E4CFDD-629F-4BA0-A30D-06720D561233}" srcOrd="0" destOrd="0" presId="urn:microsoft.com/office/officeart/2005/8/layout/hList1"/>
    <dgm:cxn modelId="{4D0C3B04-8ED2-43B9-9985-3051416981C2}" type="presParOf" srcId="{D2ED2FAF-0C4F-4B68-88E0-67B16D2FD4FB}" destId="{1B41CBE9-944F-468A-90DE-0F5112804798}" srcOrd="1" destOrd="0" presId="urn:microsoft.com/office/officeart/2005/8/layout/hList1"/>
    <dgm:cxn modelId="{0586D695-D0EE-43EA-B18C-A71CE9A589ED}" type="presParOf" srcId="{2B97C203-7FF9-4691-A639-1E2921DA5286}" destId="{715D1861-BA14-4528-8969-413AB438BF5D}" srcOrd="1" destOrd="0" presId="urn:microsoft.com/office/officeart/2005/8/layout/hList1"/>
    <dgm:cxn modelId="{2D7A9C62-C8A3-4181-B2F5-5FAA03CE3005}" type="presParOf" srcId="{2B97C203-7FF9-4691-A639-1E2921DA5286}" destId="{3125EB2A-ADAF-4C8E-85CB-2786FE73B2B6}" srcOrd="2" destOrd="0" presId="urn:microsoft.com/office/officeart/2005/8/layout/hList1"/>
    <dgm:cxn modelId="{D5B155C9-36EA-4626-9C26-A26FD994B025}" type="presParOf" srcId="{3125EB2A-ADAF-4C8E-85CB-2786FE73B2B6}" destId="{9595A9BA-973C-4782-AA04-57A3AFEC46FD}" srcOrd="0" destOrd="0" presId="urn:microsoft.com/office/officeart/2005/8/layout/hList1"/>
    <dgm:cxn modelId="{584AA4A6-668D-4922-947B-104DDADBECEB}" type="presParOf" srcId="{3125EB2A-ADAF-4C8E-85CB-2786FE73B2B6}" destId="{EE8B42B6-5DD4-41FC-B1B0-C0BAAEF4055C}" srcOrd="1" destOrd="0" presId="urn:microsoft.com/office/officeart/2005/8/layout/hList1"/>
    <dgm:cxn modelId="{FFC0A9CD-1700-4FCF-8B0F-0C93E22ECBB7}" type="presParOf" srcId="{2B97C203-7FF9-4691-A639-1E2921DA5286}" destId="{004696E1-FF52-4B2C-80B5-C8F93B790388}" srcOrd="3" destOrd="0" presId="urn:microsoft.com/office/officeart/2005/8/layout/hList1"/>
    <dgm:cxn modelId="{59B325B9-0092-4EFA-9AF3-F6735BC521A5}" type="presParOf" srcId="{2B97C203-7FF9-4691-A639-1E2921DA5286}" destId="{33F941A3-A9AC-4680-9B5A-8C8CA28B7379}" srcOrd="4" destOrd="0" presId="urn:microsoft.com/office/officeart/2005/8/layout/hList1"/>
    <dgm:cxn modelId="{EF942E22-AE67-41CD-BF79-116DAA836A85}" type="presParOf" srcId="{33F941A3-A9AC-4680-9B5A-8C8CA28B7379}" destId="{187B919F-24D3-467B-878C-DF033B897BB1}" srcOrd="0" destOrd="0" presId="urn:microsoft.com/office/officeart/2005/8/layout/hList1"/>
    <dgm:cxn modelId="{C142144D-ADD4-4C15-98D6-6F69EBA581D2}" type="presParOf" srcId="{33F941A3-A9AC-4680-9B5A-8C8CA28B7379}" destId="{955B4FEA-EF82-4AD0-AC1D-208FB4A5E334}" srcOrd="1" destOrd="0" presId="urn:microsoft.com/office/officeart/2005/8/layout/hList1"/>
    <dgm:cxn modelId="{7C5C0D4F-9F5D-42DF-82C3-6B78EE4C3F28}" type="presParOf" srcId="{2B97C203-7FF9-4691-A639-1E2921DA5286}" destId="{5652E24B-B35C-4D8D-8B9D-43585758808E}" srcOrd="5" destOrd="0" presId="urn:microsoft.com/office/officeart/2005/8/layout/hList1"/>
    <dgm:cxn modelId="{9E2A757A-BA6A-445C-A202-78482CCFF072}" type="presParOf" srcId="{2B97C203-7FF9-4691-A639-1E2921DA5286}" destId="{9D4C44C2-7258-4C29-B3CB-D35400AC1916}" srcOrd="6" destOrd="0" presId="urn:microsoft.com/office/officeart/2005/8/layout/hList1"/>
    <dgm:cxn modelId="{209C716F-FFE4-41EF-8ADD-B2ABA7DBFBE7}" type="presParOf" srcId="{9D4C44C2-7258-4C29-B3CB-D35400AC1916}" destId="{65C0209A-46E2-4F03-8FE2-65361B23341E}" srcOrd="0" destOrd="0" presId="urn:microsoft.com/office/officeart/2005/8/layout/hList1"/>
    <dgm:cxn modelId="{D0C1D9A2-FC00-4DE4-A18D-B6284A6B9E07}" type="presParOf" srcId="{9D4C44C2-7258-4C29-B3CB-D35400AC1916}" destId="{5578A797-4997-482D-8967-8BBDE1D23DD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FBECE3B-E0B2-4143-8716-54DBAAB7C93C}"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US"/>
        </a:p>
      </dgm:t>
    </dgm:pt>
    <dgm:pt modelId="{5879DF25-81D9-4BFB-826B-D0583EA3F535}">
      <dgm:prSet custT="1"/>
      <dgm:spPr>
        <a:xfrm>
          <a:off x="114738" y="171983"/>
          <a:ext cx="3458702" cy="206088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1. Chính sách &amp; Quy trình quản lý nguồn nhân lực</a:t>
          </a:r>
        </a:p>
        <a:p>
          <a:pPr algn="l">
            <a:buNone/>
          </a:pPr>
          <a:r>
            <a:rPr lang="en-US" sz="1800">
              <a:solidFill>
                <a:srgbClr val="000000">
                  <a:hueOff val="0"/>
                  <a:satOff val="0"/>
                  <a:lumOff val="0"/>
                  <a:alphaOff val="0"/>
                </a:srgbClr>
              </a:solidFill>
              <a:latin typeface="Cambria" panose="02040503050406030204" pitchFamily="18" charset="0"/>
              <a:ea typeface="Cambria" panose="02040503050406030204" pitchFamily="18" charset="0"/>
              <a:cs typeface="+mn-cs"/>
            </a:rPr>
            <a:t>Ban hành chính sách &amp; quy trình nhân sự phù hợp quy mô</a:t>
          </a:r>
        </a:p>
        <a:p>
          <a:pPr algn="l">
            <a:buNone/>
          </a:pPr>
          <a:r>
            <a:rPr lang="en-US" sz="1800">
              <a:solidFill>
                <a:srgbClr val="000000">
                  <a:hueOff val="0"/>
                  <a:satOff val="0"/>
                  <a:lumOff val="0"/>
                  <a:alphaOff val="0"/>
                </a:srgbClr>
              </a:solidFill>
              <a:latin typeface="Cambria" panose="02040503050406030204" pitchFamily="18" charset="0"/>
              <a:ea typeface="Cambria" panose="02040503050406030204" pitchFamily="18" charset="0"/>
              <a:cs typeface="+mn-cs"/>
            </a:rPr>
            <a:t>Cung cấp quyền lợi, luật lao động &amp; điều khoản liên quan</a:t>
          </a:r>
          <a:endParaRPr lang="en-US" sz="1800" b="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BCC45DE-4526-42F1-A265-7CE16591FE36}" type="par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304789B9-DFEB-49E4-8402-228ED305101E}" type="sib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8A17058D-8F6E-4416-BDCB-9A1DA32159B9}">
      <dgm:prSet custT="1"/>
      <dgm:spPr>
        <a:xfrm>
          <a:off x="3919311" y="164813"/>
          <a:ext cx="3458702"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2. Điều kiện &amp; điều khoản làm việc</a:t>
          </a:r>
        </a:p>
        <a:p>
          <a:pPr algn="l">
            <a:buNone/>
          </a:pPr>
          <a:r>
            <a:rPr lang="en-US" sz="17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Tôn trọng thỏa ước lao động tập thể</a:t>
          </a:r>
        </a:p>
        <a:p>
          <a:pPr algn="l">
            <a:buNone/>
          </a:pPr>
          <a:r>
            <a:rPr lang="en-US" sz="17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Cung cấp điều kiện làm việc hợp lý</a:t>
          </a:r>
        </a:p>
        <a:p>
          <a:pPr algn="l">
            <a:buNone/>
          </a:pPr>
          <a:r>
            <a:rPr lang="en-US" sz="17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LĐ nhập cư được đối xử bình đẳng</a:t>
          </a:r>
          <a:endParaRPr lang="en-US" sz="17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547546BA-1DE1-498B-8994-FA79BE98A090}" type="par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C88CDC0E-9E46-452D-AD6D-184646083D8F}" type="sib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75B5F1E6-6939-4F8D-A23B-F0C8E0CFFC28}">
      <dgm:prSet custT="1"/>
      <dgm:spPr>
        <a:xfrm>
          <a:off x="7654018" y="195329"/>
          <a:ext cx="3458702" cy="1978246"/>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3. Tổ chức của NLĐ</a:t>
          </a:r>
        </a:p>
        <a:p>
          <a:pPr algn="l">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Tuân thủ theo quyền lập hội &amp; Thương lượng tập thể</a:t>
          </a:r>
        </a:p>
        <a:p>
          <a:pPr algn="l">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ngăn cản NLĐ tham gia rổ chức, không trả thù, phân biệt đối xử</a:t>
          </a:r>
          <a:endParaRPr lang="en-US" sz="18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8D905113-9C6F-4F63-A404-BC7EF30E6962}" type="par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A6B8C28E-449D-44CC-A35F-CF7B4608A0ED}" type="sib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9A8E8A3C-6B84-4DDB-8525-1D991908A647}">
      <dgm:prSet custT="1"/>
      <dgm:spPr>
        <a:xfrm>
          <a:off x="4025" y="2668250"/>
          <a:ext cx="3680128" cy="2286105"/>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4. </a:t>
          </a:r>
          <a:r>
            <a:rPr lang="en-US" sz="2000" b="1" u="none"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phân biệt đối xử &amp; cơ hội bình đẳng</a:t>
          </a:r>
          <a:endPar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tuyển dụng, đãi ngộ trên đặc điểm cá nhân</a:t>
          </a:r>
        </a:p>
        <a:p>
          <a:pPr algn="l">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Có biện pháp ngăn chặn, quấy rối, bóc lột</a:t>
          </a:r>
          <a:endParaRPr lang="en-US" sz="18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02ADB69D-46A8-4788-AA08-1CA5B36D0C17}" type="par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E3DD3981-7537-43E2-8668-9498A9BB4D67}" type="sib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294424F1-A601-48E2-8B28-1988D7947142}">
      <dgm:prSet custT="1"/>
      <dgm:spPr>
        <a:xfrm>
          <a:off x="4030024" y="2585905"/>
          <a:ext cx="3458702" cy="2450795"/>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5. Cho thôi việc</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Trước khi cho thôi việc hàng loạt, phải phân tích các phương án thay thế</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Nếu không thể tránh </a:t>
          </a: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xây dựng kế hoạch giảm thiểu tác động tiêu cực</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Thực hiện tham vấn với NLĐ, tổ chức đại diện &amp; cơ quan nhà nước</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Thanh toán đầy đủ trợ cấp, BHXH, BH hưu trí</a:t>
          </a:r>
          <a:endPar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ctr">
            <a:buNone/>
          </a:pPr>
          <a:endParaRPr lang="en-US" sz="1800" b="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B42B4632-CADA-4698-8D7F-4E95804F4B4C}" type="par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89D93A-C739-4FE3-B756-07DF46B16E6C}" type="sib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CD54A2-4468-462D-8C80-C6B6880F341F}">
      <dgm:prSet custT="1"/>
      <dgm:spPr>
        <a:xfrm>
          <a:off x="7759647" y="2600899"/>
          <a:ext cx="3458702" cy="2270894"/>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6.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Cơ</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chế</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khiếu</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nại</a:t>
          </a:r>
          <a:endPar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Phải</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có</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cơ</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chế</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khiếu</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nại</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rõ</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ràng</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minh</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bạch</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dễ</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tiếp</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cận</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không</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trừng</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phạt</a:t>
          </a:r>
          <a:endPar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Thông tin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phải</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được</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giới</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thiệu</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ngày</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khi</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tuyển</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endPar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Không</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giới</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hạn</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việc</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sử</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a:solidFill>
                <a:srgbClr val="000000">
                  <a:hueOff val="0"/>
                  <a:satOff val="0"/>
                  <a:lumOff val="0"/>
                  <a:alphaOff val="0"/>
                </a:srgbClr>
              </a:solidFill>
              <a:latin typeface="Cambria" panose="02040503050406030204" pitchFamily="18" charset="0"/>
              <a:ea typeface="Cambria" panose="02040503050406030204" pitchFamily="18" charset="0"/>
              <a:cs typeface="+mn-cs"/>
            </a:rPr>
            <a:t>cơ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chế</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khiếu</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nại</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pháp</a:t>
          </a:r>
          <a:r>
            <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lý</a:t>
          </a:r>
          <a:endParaRPr lang="en-US" sz="17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20442A03-7784-41C5-B570-7BB99B7525E4}" type="parTrans" cxnId="{7995B27D-B478-47F9-9969-68B3A3BFD7D2}">
      <dgm:prSet/>
      <dgm:spPr/>
      <dgm:t>
        <a:bodyPr/>
        <a:lstStyle/>
        <a:p>
          <a:endParaRPr lang="en-US"/>
        </a:p>
      </dgm:t>
    </dgm:pt>
    <dgm:pt modelId="{61C61A10-DEAC-46D5-B9E1-B75809D5B150}" type="sibTrans" cxnId="{7995B27D-B478-47F9-9969-68B3A3BFD7D2}">
      <dgm:prSet/>
      <dgm:spPr/>
      <dgm:t>
        <a:bodyPr/>
        <a:lstStyle/>
        <a:p>
          <a:endParaRPr lang="en-US"/>
        </a:p>
      </dgm:t>
    </dgm:pt>
    <dgm:pt modelId="{95EA7906-BD19-4C5E-87B2-38BB353B9D87}" type="pres">
      <dgm:prSet presAssocID="{5FBECE3B-E0B2-4143-8716-54DBAAB7C93C}" presName="diagram" presStyleCnt="0">
        <dgm:presLayoutVars>
          <dgm:dir/>
          <dgm:resizeHandles val="exact"/>
        </dgm:presLayoutVars>
      </dgm:prSet>
      <dgm:spPr/>
    </dgm:pt>
    <dgm:pt modelId="{205682C3-0D94-4C92-8994-28DB8847E555}" type="pres">
      <dgm:prSet presAssocID="{5879DF25-81D9-4BFB-826B-D0583EA3F535}" presName="node" presStyleLbl="node1" presStyleIdx="0" presStyleCnt="6" custScaleY="99309">
        <dgm:presLayoutVars>
          <dgm:bulletEnabled val="1"/>
        </dgm:presLayoutVars>
      </dgm:prSet>
      <dgm:spPr/>
    </dgm:pt>
    <dgm:pt modelId="{846B78B6-E6D1-4F70-BE7A-AD5528FF4634}" type="pres">
      <dgm:prSet presAssocID="{304789B9-DFEB-49E4-8402-228ED305101E}" presName="sibTrans" presStyleCnt="0"/>
      <dgm:spPr/>
    </dgm:pt>
    <dgm:pt modelId="{9B153B15-D822-4E51-B07F-4EB839189969}" type="pres">
      <dgm:prSet presAssocID="{8A17058D-8F6E-4416-BDCB-9A1DA32159B9}" presName="node" presStyleLbl="node1" presStyleIdx="1" presStyleCnt="6">
        <dgm:presLayoutVars>
          <dgm:bulletEnabled val="1"/>
        </dgm:presLayoutVars>
      </dgm:prSet>
      <dgm:spPr/>
    </dgm:pt>
    <dgm:pt modelId="{79B585D3-9657-41F0-A8A3-F0964DEB5E42}" type="pres">
      <dgm:prSet presAssocID="{C88CDC0E-9E46-452D-AD6D-184646083D8F}" presName="sibTrans" presStyleCnt="0"/>
      <dgm:spPr/>
    </dgm:pt>
    <dgm:pt modelId="{9FCB3000-ACE7-4066-8C88-CE1777543F88}" type="pres">
      <dgm:prSet presAssocID="{75B5F1E6-6939-4F8D-A23B-F0C8E0CFFC28}" presName="node" presStyleLbl="node1" presStyleIdx="2" presStyleCnt="6" custScaleY="95327" custLinFactNeighborX="-2020" custLinFactNeighborY="-866">
        <dgm:presLayoutVars>
          <dgm:bulletEnabled val="1"/>
        </dgm:presLayoutVars>
      </dgm:prSet>
      <dgm:spPr/>
    </dgm:pt>
    <dgm:pt modelId="{8BE4DE9E-2459-431A-B757-C292BD0D9E40}" type="pres">
      <dgm:prSet presAssocID="{A6B8C28E-449D-44CC-A35F-CF7B4608A0ED}" presName="sibTrans" presStyleCnt="0"/>
      <dgm:spPr/>
    </dgm:pt>
    <dgm:pt modelId="{50738902-AB3A-4854-8913-035570B0177A}" type="pres">
      <dgm:prSet presAssocID="{9A8E8A3C-6B84-4DDB-8525-1D991908A647}" presName="node" presStyleLbl="node1" presStyleIdx="3" presStyleCnt="6" custScaleX="106402" custScaleY="110162">
        <dgm:presLayoutVars>
          <dgm:bulletEnabled val="1"/>
        </dgm:presLayoutVars>
      </dgm:prSet>
      <dgm:spPr/>
    </dgm:pt>
    <dgm:pt modelId="{DA1B6BCB-1A69-452A-8302-6206997E8C20}" type="pres">
      <dgm:prSet presAssocID="{E3DD3981-7537-43E2-8668-9498A9BB4D67}" presName="sibTrans" presStyleCnt="0"/>
      <dgm:spPr/>
    </dgm:pt>
    <dgm:pt modelId="{E1682A26-D29B-4C4C-B9E0-0866522CA283}" type="pres">
      <dgm:prSet presAssocID="{294424F1-A601-48E2-8B28-1988D7947142}" presName="node" presStyleLbl="node1" presStyleIdx="4" presStyleCnt="6" custScaleY="118098">
        <dgm:presLayoutVars>
          <dgm:bulletEnabled val="1"/>
        </dgm:presLayoutVars>
      </dgm:prSet>
      <dgm:spPr/>
    </dgm:pt>
    <dgm:pt modelId="{5F945AA3-68E2-4D97-BE25-3E4DCC0B61EB}" type="pres">
      <dgm:prSet presAssocID="{4889D93A-C739-4FE3-B756-07DF46B16E6C}" presName="sibTrans" presStyleCnt="0"/>
      <dgm:spPr/>
    </dgm:pt>
    <dgm:pt modelId="{BF160FDE-5C62-45B5-8D8E-AA2203A5CAB2}" type="pres">
      <dgm:prSet presAssocID="{48CD54A2-4468-462D-8C80-C6B6880F341F}" presName="node" presStyleLbl="node1" presStyleIdx="5" presStyleCnt="6" custScaleY="109429" custLinFactNeighborX="-2167" custLinFactNeighborY="-3612">
        <dgm:presLayoutVars>
          <dgm:bulletEnabled val="1"/>
        </dgm:presLayoutVars>
      </dgm:prSet>
      <dgm:spPr/>
    </dgm:pt>
  </dgm:ptLst>
  <dgm:cxnLst>
    <dgm:cxn modelId="{B2F0972C-E686-491B-9C0B-AF3D9EA3D649}" srcId="{5FBECE3B-E0B2-4143-8716-54DBAAB7C93C}" destId="{9A8E8A3C-6B84-4DDB-8525-1D991908A647}" srcOrd="3" destOrd="0" parTransId="{02ADB69D-46A8-4788-AA08-1CA5B36D0C17}" sibTransId="{E3DD3981-7537-43E2-8668-9498A9BB4D67}"/>
    <dgm:cxn modelId="{B29AFE5F-5F35-48D3-A87F-725C6670C306}" srcId="{5FBECE3B-E0B2-4143-8716-54DBAAB7C93C}" destId="{5879DF25-81D9-4BFB-826B-D0583EA3F535}" srcOrd="0" destOrd="0" parTransId="{4BCC45DE-4526-42F1-A265-7CE16591FE36}" sibTransId="{304789B9-DFEB-49E4-8402-228ED305101E}"/>
    <dgm:cxn modelId="{778E4D42-72C4-408E-9F7F-70106506B707}" type="presOf" srcId="{5879DF25-81D9-4BFB-826B-D0583EA3F535}" destId="{205682C3-0D94-4C92-8994-28DB8847E555}" srcOrd="0" destOrd="0" presId="urn:microsoft.com/office/officeart/2005/8/layout/default"/>
    <dgm:cxn modelId="{B7C6354F-B823-47D9-8ADF-765D33D469E7}" srcId="{5FBECE3B-E0B2-4143-8716-54DBAAB7C93C}" destId="{8A17058D-8F6E-4416-BDCB-9A1DA32159B9}" srcOrd="1" destOrd="0" parTransId="{547546BA-1DE1-498B-8994-FA79BE98A090}" sibTransId="{C88CDC0E-9E46-452D-AD6D-184646083D8F}"/>
    <dgm:cxn modelId="{BDD5E353-351D-474D-B498-54369A8456A4}" type="presOf" srcId="{5FBECE3B-E0B2-4143-8716-54DBAAB7C93C}" destId="{95EA7906-BD19-4C5E-87B2-38BB353B9D87}" srcOrd="0" destOrd="0" presId="urn:microsoft.com/office/officeart/2005/8/layout/default"/>
    <dgm:cxn modelId="{BBF00F7D-5E0A-4E56-B94C-DF03D2CE1C5B}" srcId="{5FBECE3B-E0B2-4143-8716-54DBAAB7C93C}" destId="{75B5F1E6-6939-4F8D-A23B-F0C8E0CFFC28}" srcOrd="2" destOrd="0" parTransId="{8D905113-9C6F-4F63-A404-BC7EF30E6962}" sibTransId="{A6B8C28E-449D-44CC-A35F-CF7B4608A0ED}"/>
    <dgm:cxn modelId="{7995B27D-B478-47F9-9969-68B3A3BFD7D2}" srcId="{5FBECE3B-E0B2-4143-8716-54DBAAB7C93C}" destId="{48CD54A2-4468-462D-8C80-C6B6880F341F}" srcOrd="5" destOrd="0" parTransId="{20442A03-7784-41C5-B570-7BB99B7525E4}" sibTransId="{61C61A10-DEAC-46D5-B9E1-B75809D5B150}"/>
    <dgm:cxn modelId="{B6C1EF7D-BC01-4B49-BC90-0572AEDB5091}" type="presOf" srcId="{8A17058D-8F6E-4416-BDCB-9A1DA32159B9}" destId="{9B153B15-D822-4E51-B07F-4EB839189969}" srcOrd="0" destOrd="0" presId="urn:microsoft.com/office/officeart/2005/8/layout/default"/>
    <dgm:cxn modelId="{F81DCC82-D983-4581-ABC5-95490E4DC4D3}" type="presOf" srcId="{48CD54A2-4468-462D-8C80-C6B6880F341F}" destId="{BF160FDE-5C62-45B5-8D8E-AA2203A5CAB2}" srcOrd="0" destOrd="0" presId="urn:microsoft.com/office/officeart/2005/8/layout/default"/>
    <dgm:cxn modelId="{95DB0B8B-C3EC-4670-B471-760193681B6A}" type="presOf" srcId="{9A8E8A3C-6B84-4DDB-8525-1D991908A647}" destId="{50738902-AB3A-4854-8913-035570B0177A}" srcOrd="0" destOrd="0" presId="urn:microsoft.com/office/officeart/2005/8/layout/default"/>
    <dgm:cxn modelId="{7806949E-62BB-4207-97A4-954B6162A331}" type="presOf" srcId="{75B5F1E6-6939-4F8D-A23B-F0C8E0CFFC28}" destId="{9FCB3000-ACE7-4066-8C88-CE1777543F88}" srcOrd="0" destOrd="0" presId="urn:microsoft.com/office/officeart/2005/8/layout/default"/>
    <dgm:cxn modelId="{0340DEB3-B47B-44C4-8A20-DAB87733B65C}" type="presOf" srcId="{294424F1-A601-48E2-8B28-1988D7947142}" destId="{E1682A26-D29B-4C4C-B9E0-0866522CA283}" srcOrd="0" destOrd="0" presId="urn:microsoft.com/office/officeart/2005/8/layout/default"/>
    <dgm:cxn modelId="{695D23BD-9582-4C68-8FE2-B43199F87C1E}" srcId="{5FBECE3B-E0B2-4143-8716-54DBAAB7C93C}" destId="{294424F1-A601-48E2-8B28-1988D7947142}" srcOrd="4" destOrd="0" parTransId="{B42B4632-CADA-4698-8D7F-4E95804F4B4C}" sibTransId="{4889D93A-C739-4FE3-B756-07DF46B16E6C}"/>
    <dgm:cxn modelId="{902B22D5-4AA7-4659-9912-3E9622AB6617}" type="presParOf" srcId="{95EA7906-BD19-4C5E-87B2-38BB353B9D87}" destId="{205682C3-0D94-4C92-8994-28DB8847E555}" srcOrd="0" destOrd="0" presId="urn:microsoft.com/office/officeart/2005/8/layout/default"/>
    <dgm:cxn modelId="{183F6529-FA52-4792-BBEE-FC4F15C7B1F7}" type="presParOf" srcId="{95EA7906-BD19-4C5E-87B2-38BB353B9D87}" destId="{846B78B6-E6D1-4F70-BE7A-AD5528FF4634}" srcOrd="1" destOrd="0" presId="urn:microsoft.com/office/officeart/2005/8/layout/default"/>
    <dgm:cxn modelId="{A438A02F-6745-4EDD-A170-CD876F61E592}" type="presParOf" srcId="{95EA7906-BD19-4C5E-87B2-38BB353B9D87}" destId="{9B153B15-D822-4E51-B07F-4EB839189969}" srcOrd="2" destOrd="0" presId="urn:microsoft.com/office/officeart/2005/8/layout/default"/>
    <dgm:cxn modelId="{92B1F2EB-59F0-4663-9555-28AD6311A4E9}" type="presParOf" srcId="{95EA7906-BD19-4C5E-87B2-38BB353B9D87}" destId="{79B585D3-9657-41F0-A8A3-F0964DEB5E42}" srcOrd="3" destOrd="0" presId="urn:microsoft.com/office/officeart/2005/8/layout/default"/>
    <dgm:cxn modelId="{BED8A5EE-13CF-4DE4-874F-04B8632F4259}" type="presParOf" srcId="{95EA7906-BD19-4C5E-87B2-38BB353B9D87}" destId="{9FCB3000-ACE7-4066-8C88-CE1777543F88}" srcOrd="4" destOrd="0" presId="urn:microsoft.com/office/officeart/2005/8/layout/default"/>
    <dgm:cxn modelId="{08455AED-6089-4998-9FBE-75716E9290A1}" type="presParOf" srcId="{95EA7906-BD19-4C5E-87B2-38BB353B9D87}" destId="{8BE4DE9E-2459-431A-B757-C292BD0D9E40}" srcOrd="5" destOrd="0" presId="urn:microsoft.com/office/officeart/2005/8/layout/default"/>
    <dgm:cxn modelId="{B020C06E-854B-4AA4-8833-2FDDC0712B78}" type="presParOf" srcId="{95EA7906-BD19-4C5E-87B2-38BB353B9D87}" destId="{50738902-AB3A-4854-8913-035570B0177A}" srcOrd="6" destOrd="0" presId="urn:microsoft.com/office/officeart/2005/8/layout/default"/>
    <dgm:cxn modelId="{355AEA4D-D217-4004-88A1-1E1A41957031}" type="presParOf" srcId="{95EA7906-BD19-4C5E-87B2-38BB353B9D87}" destId="{DA1B6BCB-1A69-452A-8302-6206997E8C20}" srcOrd="7" destOrd="0" presId="urn:microsoft.com/office/officeart/2005/8/layout/default"/>
    <dgm:cxn modelId="{1A8E3E32-C8AF-4438-A082-938B691FFC31}" type="presParOf" srcId="{95EA7906-BD19-4C5E-87B2-38BB353B9D87}" destId="{E1682A26-D29B-4C4C-B9E0-0866522CA283}" srcOrd="8" destOrd="0" presId="urn:microsoft.com/office/officeart/2005/8/layout/default"/>
    <dgm:cxn modelId="{72A4F7EA-4EDA-40E2-AA18-499A0D95975C}" type="presParOf" srcId="{95EA7906-BD19-4C5E-87B2-38BB353B9D87}" destId="{5F945AA3-68E2-4D97-BE25-3E4DCC0B61EB}" srcOrd="9" destOrd="0" presId="urn:microsoft.com/office/officeart/2005/8/layout/default"/>
    <dgm:cxn modelId="{7ECB0225-0075-40B2-90AA-161CADE000D7}" type="presParOf" srcId="{95EA7906-BD19-4C5E-87B2-38BB353B9D87}" destId="{BF160FDE-5C62-45B5-8D8E-AA2203A5CAB2}"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61970-2F50-4BD7-B02D-530CD77DF125}">
      <dsp:nvSpPr>
        <dsp:cNvPr id="0" name=""/>
        <dsp:cNvSpPr/>
      </dsp:nvSpPr>
      <dsp:spPr>
        <a:xfrm>
          <a:off x="-5476005" y="-838445"/>
          <a:ext cx="6520176" cy="6520176"/>
        </a:xfrm>
        <a:prstGeom prst="blockArc">
          <a:avLst>
            <a:gd name="adj1" fmla="val 18900000"/>
            <a:gd name="adj2" fmla="val 2700000"/>
            <a:gd name="adj3" fmla="val 331"/>
          </a:avLst>
        </a:prstGeom>
        <a:noFill/>
        <a:ln w="25400" cap="flat" cmpd="sng" algn="ctr">
          <a:solidFill>
            <a:srgbClr val="0F6FC6">
              <a:tint val="99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9C17E404-3103-4E62-84E3-8C5348E3C726}">
      <dsp:nvSpPr>
        <dsp:cNvPr id="0" name=""/>
        <dsp:cNvSpPr/>
      </dsp:nvSpPr>
      <dsp:spPr>
        <a:xfrm>
          <a:off x="456548" y="302608"/>
          <a:ext cx="10290480" cy="605604"/>
        </a:xfrm>
        <a:prstGeom prst="rect">
          <a:avLst/>
        </a:prstGeom>
        <a:noFill/>
        <a:ln w="25400" cap="flat" cmpd="sng" algn="ctr">
          <a:solidFill>
            <a:srgbClr val="10CF9B">
              <a:lumMod val="40000"/>
              <a:lumOff val="6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699" tIns="81280" rIns="81280" bIns="81280" numCol="1" spcCol="1270" anchor="ctr" anchorCtr="0">
          <a:noAutofit/>
        </a:bodyPr>
        <a:lstStyle/>
        <a:p>
          <a:pPr marL="0" lvl="0" indent="0" algn="l" defTabSz="1422400">
            <a:lnSpc>
              <a:spcPct val="90000"/>
            </a:lnSpc>
            <a:spcBef>
              <a:spcPct val="0"/>
            </a:spcBef>
            <a:spcAft>
              <a:spcPct val="35000"/>
            </a:spcAft>
            <a:buNone/>
          </a:pPr>
          <a:r>
            <a:rPr lang="en-US" sz="3200" b="1" kern="1200">
              <a:solidFill>
                <a:srgbClr val="000000"/>
              </a:solidFill>
              <a:latin typeface="Cambria" panose="02040503050406030204" pitchFamily="18" charset="0"/>
              <a:ea typeface="Cambria" panose="02040503050406030204" pitchFamily="18" charset="0"/>
              <a:cs typeface="+mn-cs"/>
            </a:rPr>
            <a:t>OVERVIEW</a:t>
          </a:r>
          <a:endParaRPr lang="en-US" sz="3200" b="1" kern="1200" dirty="0">
            <a:solidFill>
              <a:srgbClr val="000000"/>
            </a:solidFill>
            <a:latin typeface="Cambria" panose="02040503050406030204" pitchFamily="18" charset="0"/>
            <a:ea typeface="Cambria" panose="02040503050406030204" pitchFamily="18" charset="0"/>
            <a:cs typeface="+mn-cs"/>
          </a:endParaRPr>
        </a:p>
      </dsp:txBody>
      <dsp:txXfrm>
        <a:off x="456548" y="302608"/>
        <a:ext cx="10290480" cy="605604"/>
      </dsp:txXfrm>
    </dsp:sp>
    <dsp:sp modelId="{578FC8D0-477F-4BE3-B3BE-B2A32D5F963A}">
      <dsp:nvSpPr>
        <dsp:cNvPr id="0" name=""/>
        <dsp:cNvSpPr/>
      </dsp:nvSpPr>
      <dsp:spPr>
        <a:xfrm>
          <a:off x="78046" y="226907"/>
          <a:ext cx="757005" cy="757005"/>
        </a:xfrm>
        <a:prstGeom prst="ellipse">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97DAC18-C00C-43CC-AE03-0B916FBBE730}">
      <dsp:nvSpPr>
        <dsp:cNvPr id="0" name=""/>
        <dsp:cNvSpPr/>
      </dsp:nvSpPr>
      <dsp:spPr>
        <a:xfrm>
          <a:off x="890507" y="1210724"/>
          <a:ext cx="9856522" cy="605604"/>
        </a:xfrm>
        <a:prstGeom prst="rect">
          <a:avLst/>
        </a:prstGeom>
        <a:noFill/>
        <a:ln w="25400" cap="flat" cmpd="sng" algn="ctr">
          <a:solidFill>
            <a:srgbClr val="10CF9B">
              <a:lumMod val="40000"/>
              <a:lumOff val="6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699" tIns="81280" rIns="81280" bIns="81280" numCol="1" spcCol="1270" anchor="ctr" anchorCtr="0">
          <a:noAutofit/>
        </a:bodyPr>
        <a:lstStyle/>
        <a:p>
          <a:pPr marL="0" lvl="0" indent="0" algn="l" defTabSz="1422400">
            <a:lnSpc>
              <a:spcPct val="90000"/>
            </a:lnSpc>
            <a:spcBef>
              <a:spcPct val="0"/>
            </a:spcBef>
            <a:spcAft>
              <a:spcPct val="35000"/>
            </a:spcAft>
            <a:buNone/>
          </a:pPr>
          <a:r>
            <a:rPr lang="en-US" sz="3200" b="1" kern="1200">
              <a:solidFill>
                <a:srgbClr val="000000"/>
              </a:solidFill>
              <a:latin typeface="Cambria" panose="02040503050406030204" pitchFamily="18" charset="0"/>
              <a:ea typeface="Cambria" panose="02040503050406030204" pitchFamily="18" charset="0"/>
              <a:cs typeface="+mn-cs"/>
            </a:rPr>
            <a:t>QUY TRÌNH THEO PLVN</a:t>
          </a:r>
          <a:endParaRPr lang="en-US" sz="3200" b="1" kern="1200" dirty="0">
            <a:solidFill>
              <a:srgbClr val="000000"/>
            </a:solidFill>
            <a:latin typeface="Cambria" panose="02040503050406030204" pitchFamily="18" charset="0"/>
            <a:ea typeface="Cambria" panose="02040503050406030204" pitchFamily="18" charset="0"/>
            <a:cs typeface="+mn-cs"/>
          </a:endParaRPr>
        </a:p>
      </dsp:txBody>
      <dsp:txXfrm>
        <a:off x="890507" y="1210724"/>
        <a:ext cx="9856522" cy="605604"/>
      </dsp:txXfrm>
    </dsp:sp>
    <dsp:sp modelId="{F7D62367-0EE5-45F2-A6AC-C88F5FEE6BA8}">
      <dsp:nvSpPr>
        <dsp:cNvPr id="0" name=""/>
        <dsp:cNvSpPr/>
      </dsp:nvSpPr>
      <dsp:spPr>
        <a:xfrm>
          <a:off x="512004" y="1135024"/>
          <a:ext cx="757005" cy="757005"/>
        </a:xfrm>
        <a:prstGeom prst="ellipse">
          <a:avLst/>
        </a:prstGeom>
        <a:solidFill>
          <a:srgbClr val="FFFFFF">
            <a:hueOff val="0"/>
            <a:satOff val="0"/>
            <a:lumOff val="0"/>
            <a:alphaOff val="0"/>
          </a:srgbClr>
        </a:solidFill>
        <a:ln w="25400" cap="flat" cmpd="sng" algn="ctr">
          <a:solidFill>
            <a:srgbClr val="0F6FC6">
              <a:shade val="80000"/>
              <a:hueOff val="177389"/>
              <a:satOff val="-9961"/>
              <a:lumOff val="8590"/>
              <a:alphaOff val="0"/>
            </a:srgbClr>
          </a:solidFill>
          <a:prstDash val="solid"/>
          <a:miter lim="800000"/>
        </a:ln>
        <a:effectLst/>
      </dsp:spPr>
      <dsp:style>
        <a:lnRef idx="2">
          <a:scrgbClr r="0" g="0" b="0"/>
        </a:lnRef>
        <a:fillRef idx="1">
          <a:scrgbClr r="0" g="0" b="0"/>
        </a:fillRef>
        <a:effectRef idx="0">
          <a:scrgbClr r="0" g="0" b="0"/>
        </a:effectRef>
        <a:fontRef idx="minor"/>
      </dsp:style>
    </dsp:sp>
    <dsp:sp modelId="{9198C0CC-EE4F-4B5B-A1D3-61191400DE36}">
      <dsp:nvSpPr>
        <dsp:cNvPr id="0" name=""/>
        <dsp:cNvSpPr/>
      </dsp:nvSpPr>
      <dsp:spPr>
        <a:xfrm>
          <a:off x="1023697" y="2118840"/>
          <a:ext cx="9723331" cy="605604"/>
        </a:xfrm>
        <a:prstGeom prst="rect">
          <a:avLst/>
        </a:prstGeom>
        <a:noFill/>
        <a:ln w="25400" cap="flat" cmpd="sng" algn="ctr">
          <a:solidFill>
            <a:srgbClr val="10CF9B">
              <a:lumMod val="40000"/>
              <a:lumOff val="6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699" tIns="81280" rIns="81280" bIns="81280" numCol="1" spcCol="1270" anchor="ctr" anchorCtr="0">
          <a:noAutofit/>
        </a:bodyPr>
        <a:lstStyle/>
        <a:p>
          <a:pPr marL="0" lvl="0" indent="0" algn="l" defTabSz="1422400">
            <a:lnSpc>
              <a:spcPct val="90000"/>
            </a:lnSpc>
            <a:spcBef>
              <a:spcPct val="0"/>
            </a:spcBef>
            <a:spcAft>
              <a:spcPct val="35000"/>
            </a:spcAft>
            <a:buNone/>
          </a:pPr>
          <a:r>
            <a:rPr lang="en-US" sz="3200" b="1" kern="1200">
              <a:solidFill>
                <a:srgbClr val="000000"/>
              </a:solidFill>
              <a:latin typeface="Cambria" panose="02040503050406030204" pitchFamily="18" charset="0"/>
              <a:ea typeface="Cambria" panose="02040503050406030204" pitchFamily="18" charset="0"/>
              <a:cs typeface="+mn-cs"/>
            </a:rPr>
            <a:t>CHI TIẾT TIÊU CHUẨN ĐÁNH GIÁ</a:t>
          </a:r>
          <a:endParaRPr lang="en-US" sz="3200" b="1" kern="1200" dirty="0">
            <a:solidFill>
              <a:srgbClr val="000000"/>
            </a:solidFill>
            <a:latin typeface="Cambria" panose="02040503050406030204" pitchFamily="18" charset="0"/>
            <a:ea typeface="Cambria" panose="02040503050406030204" pitchFamily="18" charset="0"/>
            <a:cs typeface="+mn-cs"/>
          </a:endParaRPr>
        </a:p>
      </dsp:txBody>
      <dsp:txXfrm>
        <a:off x="1023697" y="2118840"/>
        <a:ext cx="9723331" cy="605604"/>
      </dsp:txXfrm>
    </dsp:sp>
    <dsp:sp modelId="{AADBD249-F9E3-426F-9862-33D89AA8618D}">
      <dsp:nvSpPr>
        <dsp:cNvPr id="0" name=""/>
        <dsp:cNvSpPr/>
      </dsp:nvSpPr>
      <dsp:spPr>
        <a:xfrm>
          <a:off x="645194" y="2043140"/>
          <a:ext cx="757005" cy="757005"/>
        </a:xfrm>
        <a:prstGeom prst="ellipse">
          <a:avLst/>
        </a:prstGeom>
        <a:solidFill>
          <a:srgbClr val="FFFFFF">
            <a:hueOff val="0"/>
            <a:satOff val="0"/>
            <a:lumOff val="0"/>
            <a:alphaOff val="0"/>
          </a:srgbClr>
        </a:solidFill>
        <a:ln w="25400" cap="flat" cmpd="sng" algn="ctr">
          <a:solidFill>
            <a:srgbClr val="0F6FC6">
              <a:shade val="80000"/>
              <a:hueOff val="354778"/>
              <a:satOff val="-19922"/>
              <a:lumOff val="17181"/>
              <a:alphaOff val="0"/>
            </a:srgbClr>
          </a:solidFill>
          <a:prstDash val="solid"/>
          <a:miter lim="800000"/>
        </a:ln>
        <a:effectLst/>
      </dsp:spPr>
      <dsp:style>
        <a:lnRef idx="2">
          <a:scrgbClr r="0" g="0" b="0"/>
        </a:lnRef>
        <a:fillRef idx="1">
          <a:scrgbClr r="0" g="0" b="0"/>
        </a:fillRef>
        <a:effectRef idx="0">
          <a:scrgbClr r="0" g="0" b="0"/>
        </a:effectRef>
        <a:fontRef idx="minor"/>
      </dsp:style>
    </dsp:sp>
    <dsp:sp modelId="{AEA6E4D5-63B1-4534-8639-A87326395367}">
      <dsp:nvSpPr>
        <dsp:cNvPr id="0" name=""/>
        <dsp:cNvSpPr/>
      </dsp:nvSpPr>
      <dsp:spPr>
        <a:xfrm>
          <a:off x="890507" y="3026956"/>
          <a:ext cx="9856522" cy="605604"/>
        </a:xfrm>
        <a:prstGeom prst="rect">
          <a:avLst/>
        </a:prstGeom>
        <a:noFill/>
        <a:ln w="25400" cap="flat" cmpd="sng" algn="ctr">
          <a:solidFill>
            <a:srgbClr val="10CF9B">
              <a:lumMod val="40000"/>
              <a:lumOff val="6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699" tIns="81280" rIns="81280" bIns="81280" numCol="1" spcCol="1270" anchor="ctr" anchorCtr="0">
          <a:noAutofit/>
        </a:bodyPr>
        <a:lstStyle/>
        <a:p>
          <a:pPr marL="0" lvl="0" indent="0" algn="l" defTabSz="1422400">
            <a:lnSpc>
              <a:spcPct val="90000"/>
            </a:lnSpc>
            <a:spcBef>
              <a:spcPct val="0"/>
            </a:spcBef>
            <a:spcAft>
              <a:spcPct val="35000"/>
            </a:spcAft>
            <a:buNone/>
          </a:pPr>
          <a:r>
            <a:rPr lang="en-US" sz="3200" b="1" kern="1200">
              <a:solidFill>
                <a:srgbClr val="000000"/>
              </a:solidFill>
              <a:latin typeface="Cambria" panose="02040503050406030204" pitchFamily="18" charset="0"/>
              <a:ea typeface="Cambria" panose="02040503050406030204" pitchFamily="18" charset="0"/>
              <a:cs typeface="+mn-cs"/>
            </a:rPr>
            <a:t>LẬP KẾ HOẠCH QUẢN LÝ RỦI RO MT - XH </a:t>
          </a:r>
          <a:endParaRPr lang="en-US" sz="3200" b="1" kern="1200" dirty="0">
            <a:solidFill>
              <a:srgbClr val="000000"/>
            </a:solidFill>
            <a:latin typeface="Cambria" panose="02040503050406030204" pitchFamily="18" charset="0"/>
            <a:ea typeface="Cambria" panose="02040503050406030204" pitchFamily="18" charset="0"/>
            <a:cs typeface="+mn-cs"/>
          </a:endParaRPr>
        </a:p>
      </dsp:txBody>
      <dsp:txXfrm>
        <a:off x="890507" y="3026956"/>
        <a:ext cx="9856522" cy="605604"/>
      </dsp:txXfrm>
    </dsp:sp>
    <dsp:sp modelId="{C594183E-35BA-45AB-8896-168C33D60772}">
      <dsp:nvSpPr>
        <dsp:cNvPr id="0" name=""/>
        <dsp:cNvSpPr/>
      </dsp:nvSpPr>
      <dsp:spPr>
        <a:xfrm>
          <a:off x="512004" y="2951256"/>
          <a:ext cx="757005" cy="757005"/>
        </a:xfrm>
        <a:prstGeom prst="ellipse">
          <a:avLst/>
        </a:prstGeom>
        <a:solidFill>
          <a:srgbClr val="FFFFFF">
            <a:hueOff val="0"/>
            <a:satOff val="0"/>
            <a:lumOff val="0"/>
            <a:alphaOff val="0"/>
          </a:srgbClr>
        </a:solidFill>
        <a:ln w="25400" cap="flat" cmpd="sng" algn="ctr">
          <a:solidFill>
            <a:srgbClr val="0F6FC6">
              <a:shade val="80000"/>
              <a:hueOff val="532167"/>
              <a:satOff val="-29883"/>
              <a:lumOff val="25771"/>
              <a:alphaOff val="0"/>
            </a:srgbClr>
          </a:solidFill>
          <a:prstDash val="solid"/>
          <a:miter lim="800000"/>
        </a:ln>
        <a:effectLst/>
      </dsp:spPr>
      <dsp:style>
        <a:lnRef idx="2">
          <a:scrgbClr r="0" g="0" b="0"/>
        </a:lnRef>
        <a:fillRef idx="1">
          <a:scrgbClr r="0" g="0" b="0"/>
        </a:fillRef>
        <a:effectRef idx="0">
          <a:scrgbClr r="0" g="0" b="0"/>
        </a:effectRef>
        <a:fontRef idx="minor"/>
      </dsp:style>
    </dsp:sp>
    <dsp:sp modelId="{A512F5C2-4842-4A0A-8496-30CA362A5B3B}">
      <dsp:nvSpPr>
        <dsp:cNvPr id="0" name=""/>
        <dsp:cNvSpPr/>
      </dsp:nvSpPr>
      <dsp:spPr>
        <a:xfrm>
          <a:off x="456548" y="3935073"/>
          <a:ext cx="10290480" cy="605604"/>
        </a:xfrm>
        <a:prstGeom prst="rect">
          <a:avLst/>
        </a:prstGeom>
        <a:noFill/>
        <a:ln w="25400" cap="flat" cmpd="sng" algn="ctr">
          <a:solidFill>
            <a:srgbClr val="10CF9B">
              <a:lumMod val="40000"/>
              <a:lumOff val="6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699" tIns="81280" rIns="81280" bIns="81280" numCol="1" spcCol="1270" anchor="ctr" anchorCtr="0">
          <a:noAutofit/>
        </a:bodyPr>
        <a:lstStyle/>
        <a:p>
          <a:pPr marL="0" lvl="0" indent="0" algn="l" defTabSz="1422400">
            <a:lnSpc>
              <a:spcPct val="90000"/>
            </a:lnSpc>
            <a:spcBef>
              <a:spcPct val="0"/>
            </a:spcBef>
            <a:spcAft>
              <a:spcPct val="35000"/>
            </a:spcAft>
            <a:buNone/>
          </a:pPr>
          <a:r>
            <a:rPr lang="en-US" sz="3200" b="1" kern="1200">
              <a:solidFill>
                <a:srgbClr val="000000"/>
              </a:solidFill>
              <a:latin typeface="Cambria" panose="02040503050406030204" pitchFamily="18" charset="0"/>
              <a:ea typeface="Cambria" panose="02040503050406030204" pitchFamily="18" charset="0"/>
              <a:cs typeface="+mn-cs"/>
            </a:rPr>
            <a:t>BÀI TẬP THỰC HÀNH</a:t>
          </a:r>
          <a:endParaRPr lang="en-US" sz="3200" b="1" kern="1200" dirty="0">
            <a:solidFill>
              <a:srgbClr val="000000"/>
            </a:solidFill>
            <a:latin typeface="Cambria" panose="02040503050406030204" pitchFamily="18" charset="0"/>
            <a:ea typeface="Cambria" panose="02040503050406030204" pitchFamily="18" charset="0"/>
            <a:cs typeface="+mn-cs"/>
          </a:endParaRPr>
        </a:p>
      </dsp:txBody>
      <dsp:txXfrm>
        <a:off x="456548" y="3935073"/>
        <a:ext cx="10290480" cy="605604"/>
      </dsp:txXfrm>
    </dsp:sp>
    <dsp:sp modelId="{5D787EA0-F272-4D23-BD3B-9AF007075D88}">
      <dsp:nvSpPr>
        <dsp:cNvPr id="0" name=""/>
        <dsp:cNvSpPr/>
      </dsp:nvSpPr>
      <dsp:spPr>
        <a:xfrm>
          <a:off x="78046" y="3859372"/>
          <a:ext cx="757005" cy="757005"/>
        </a:xfrm>
        <a:prstGeom prst="ellipse">
          <a:avLst/>
        </a:prstGeom>
        <a:solidFill>
          <a:srgbClr val="FFFFFF">
            <a:hueOff val="0"/>
            <a:satOff val="0"/>
            <a:lumOff val="0"/>
            <a:alphaOff val="0"/>
          </a:srgbClr>
        </a:solidFill>
        <a:ln w="25400" cap="flat" cmpd="sng" algn="ctr">
          <a:solidFill>
            <a:srgbClr val="0F6FC6">
              <a:shade val="80000"/>
              <a:hueOff val="709557"/>
              <a:satOff val="-39844"/>
              <a:lumOff val="34361"/>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360E1-9CF8-4A0D-818B-F43FBD870C6C}">
      <dsp:nvSpPr>
        <dsp:cNvPr id="0" name=""/>
        <dsp:cNvSpPr/>
      </dsp:nvSpPr>
      <dsp:spPr>
        <a:xfrm>
          <a:off x="1355" y="0"/>
          <a:ext cx="3405760" cy="1304652"/>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E03C07-A1E8-4A10-BC10-2C1F37304B16}">
      <dsp:nvSpPr>
        <dsp:cNvPr id="0" name=""/>
        <dsp:cNvSpPr/>
      </dsp:nvSpPr>
      <dsp:spPr>
        <a:xfrm>
          <a:off x="909558" y="326163"/>
          <a:ext cx="2875975" cy="1304652"/>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1. Giới thiệu</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947770" y="364375"/>
        <a:ext cx="2799551" cy="1228228"/>
      </dsp:txXfrm>
    </dsp:sp>
    <dsp:sp modelId="{01E28DE3-D2A4-4D5B-8683-C82D6D71D370}">
      <dsp:nvSpPr>
        <dsp:cNvPr id="0" name=""/>
        <dsp:cNvSpPr/>
      </dsp:nvSpPr>
      <dsp:spPr>
        <a:xfrm>
          <a:off x="3891490" y="0"/>
          <a:ext cx="3405760" cy="1304652"/>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4DF4F0-8FA2-48E4-8DCC-602384CB7D3A}">
      <dsp:nvSpPr>
        <dsp:cNvPr id="0" name=""/>
        <dsp:cNvSpPr/>
      </dsp:nvSpPr>
      <dsp:spPr>
        <a:xfrm>
          <a:off x="4799693" y="326163"/>
          <a:ext cx="2875975" cy="1304652"/>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2. Mục tiêu</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4837905" y="364375"/>
        <a:ext cx="2799551" cy="1228228"/>
      </dsp:txXfrm>
    </dsp:sp>
    <dsp:sp modelId="{F45D3BAE-545D-45D5-8FC9-9724BE6A1EA9}">
      <dsp:nvSpPr>
        <dsp:cNvPr id="0" name=""/>
        <dsp:cNvSpPr/>
      </dsp:nvSpPr>
      <dsp:spPr>
        <a:xfrm>
          <a:off x="7781626" y="0"/>
          <a:ext cx="3405760" cy="1304652"/>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8208D08-8EC5-4782-919C-BC430DFB6ACF}">
      <dsp:nvSpPr>
        <dsp:cNvPr id="0" name=""/>
        <dsp:cNvSpPr/>
      </dsp:nvSpPr>
      <dsp:spPr>
        <a:xfrm>
          <a:off x="8689828" y="326162"/>
          <a:ext cx="2875975" cy="1304652"/>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3. Phạm vi áp dụng</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8728040" y="364374"/>
        <a:ext cx="2799551" cy="122822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4CFDD-629F-4BA0-A30D-06720D561233}">
      <dsp:nvSpPr>
        <dsp:cNvPr id="0" name=""/>
        <dsp:cNvSpPr/>
      </dsp:nvSpPr>
      <dsp:spPr>
        <a:xfrm>
          <a:off x="51" y="11854"/>
          <a:ext cx="4971111" cy="777600"/>
        </a:xfrm>
        <a:prstGeom prst="rect">
          <a:avLst/>
        </a:prstGeom>
        <a:solidFill>
          <a:srgbClr val="009DD9">
            <a:hueOff val="0"/>
            <a:satOff val="0"/>
            <a:lumOff val="0"/>
            <a:alphaOff val="0"/>
          </a:srgbClr>
        </a:solidFill>
        <a:ln w="25400" cap="flat" cmpd="sng" algn="ctr">
          <a:solidFill>
            <a:srgbClr val="009DD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a:solidFill>
                <a:srgbClr val="FFFFFF"/>
              </a:solidFill>
              <a:latin typeface="Cambria" panose="02040503050406030204" pitchFamily="18" charset="0"/>
              <a:ea typeface="Cambria" panose="02040503050406030204" pitchFamily="18" charset="0"/>
              <a:cs typeface="+mn-cs"/>
            </a:rPr>
            <a:t>Tiết kiệm nguồn tài nguyên</a:t>
          </a:r>
        </a:p>
      </dsp:txBody>
      <dsp:txXfrm>
        <a:off x="51" y="11854"/>
        <a:ext cx="4971111" cy="777600"/>
      </dsp:txXfrm>
    </dsp:sp>
    <dsp:sp modelId="{1B41CBE9-944F-468A-90DE-0F5112804798}">
      <dsp:nvSpPr>
        <dsp:cNvPr id="0" name=""/>
        <dsp:cNvSpPr/>
      </dsp:nvSpPr>
      <dsp:spPr>
        <a:xfrm>
          <a:off x="51" y="789454"/>
          <a:ext cx="4971111" cy="3728910"/>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Tăng hiệu suất sử dụng năng lượng, nước, NVL &amp; nguồn lực</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Kết hợp sản xuất sạch hơn</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Giảm phát thải KNK: dung NLTT ít carbon, nông nghiệp, khai thác, chăn nuôi bền vũng</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Tránh hoặc giảm nước tiêu thụ, bảo tồn nước</a:t>
          </a:r>
        </a:p>
      </dsp:txBody>
      <dsp:txXfrm>
        <a:off x="51" y="789454"/>
        <a:ext cx="4971111" cy="3728910"/>
      </dsp:txXfrm>
    </dsp:sp>
    <dsp:sp modelId="{187B919F-24D3-467B-878C-DF033B897BB1}">
      <dsp:nvSpPr>
        <dsp:cNvPr id="0" name=""/>
        <dsp:cNvSpPr/>
      </dsp:nvSpPr>
      <dsp:spPr>
        <a:xfrm>
          <a:off x="5667118" y="11854"/>
          <a:ext cx="4971111" cy="777600"/>
        </a:xfrm>
        <a:prstGeom prst="rect">
          <a:avLst/>
        </a:prstGeom>
        <a:solidFill>
          <a:srgbClr val="009DD9">
            <a:hueOff val="-838123"/>
            <a:satOff val="-9658"/>
            <a:lumOff val="2159"/>
            <a:alphaOff val="0"/>
          </a:srgbClr>
        </a:solidFill>
        <a:ln w="25400" cap="flat" cmpd="sng" algn="ctr">
          <a:solidFill>
            <a:srgbClr val="009DD9">
              <a:hueOff val="-838123"/>
              <a:satOff val="-9658"/>
              <a:lumOff val="2159"/>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a:solidFill>
                <a:srgbClr val="FFFFFF"/>
              </a:solidFill>
              <a:latin typeface="Cambria" panose="02040503050406030204" pitchFamily="18" charset="0"/>
              <a:ea typeface="Cambria" panose="02040503050406030204" pitchFamily="18" charset="0"/>
              <a:cs typeface="+mn-cs"/>
            </a:rPr>
            <a:t>Phòng ngừa ô nhiễm</a:t>
          </a:r>
        </a:p>
      </dsp:txBody>
      <dsp:txXfrm>
        <a:off x="5667118" y="11854"/>
        <a:ext cx="4971111" cy="777600"/>
      </dsp:txXfrm>
    </dsp:sp>
    <dsp:sp modelId="{955B4FEA-EF82-4AD0-AC1D-208FB4A5E334}">
      <dsp:nvSpPr>
        <dsp:cNvPr id="0" name=""/>
        <dsp:cNvSpPr/>
      </dsp:nvSpPr>
      <dsp:spPr>
        <a:xfrm>
          <a:off x="5667118" y="789454"/>
          <a:ext cx="4971111" cy="3728910"/>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Phòng ngừa ô nhiễm:</a:t>
          </a:r>
        </a:p>
        <a:p>
          <a:pPr marL="228600" lvl="1" indent="-228600" algn="l" defTabSz="889000">
            <a:lnSpc>
              <a:spcPct val="90000"/>
            </a:lnSpc>
            <a:spcBef>
              <a:spcPct val="0"/>
            </a:spcBef>
            <a:spcAft>
              <a:spcPct val="15000"/>
            </a:spcAft>
            <a:buFont typeface="Courier New" panose="02070309020205020404" pitchFamily="49" charset="0"/>
            <a:buNone/>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Tránh/ giảm thiểu, kiểm soát chất thải ô nhiễm</a:t>
          </a:r>
        </a:p>
        <a:p>
          <a:pPr marL="228600" lvl="1" indent="-228600" algn="l" defTabSz="889000">
            <a:lnSpc>
              <a:spcPct val="90000"/>
            </a:lnSpc>
            <a:spcBef>
              <a:spcPct val="0"/>
            </a:spcBef>
            <a:spcAft>
              <a:spcPct val="15000"/>
            </a:spcAft>
            <a:buFont typeface="Courier New" panose="02070309020205020404" pitchFamily="49" charset="0"/>
            <a:buNone/>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Đánh giá hiện trạng môi trường, khả năng tự phục hồi, sử dụng đất tương lai</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Chất thải: tránh phát sinh chất thải </a:t>
          </a: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giảm thiểu  phục hồi, tái sử dụng  xử lý, tiêu hủy than thiện môi trường</a:t>
          </a: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solidFill>
              <a:latin typeface="Cambria" panose="02040503050406030204" pitchFamily="18" charset="0"/>
              <a:ea typeface="Cambria" panose="02040503050406030204" pitchFamily="18" charset="0"/>
              <a:cs typeface="+mn-cs"/>
            </a:rPr>
            <a:t>Quản lý vật liệu nguy hại</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solidFill>
              <a:latin typeface="Cambria" panose="02040503050406030204" pitchFamily="18" charset="0"/>
              <a:ea typeface="Cambria" panose="02040503050406030204" pitchFamily="18" charset="0"/>
              <a:cs typeface="+mn-cs"/>
            </a:rPr>
            <a:t>Quản lý &amp; sử dụng thuốc trừ sâu: quản lý dịch hại tổng hợp &amp; sinh vật truyền bệnh tổng hợp</a:t>
          </a:r>
        </a:p>
      </dsp:txBody>
      <dsp:txXfrm>
        <a:off x="5667118" y="789454"/>
        <a:ext cx="4971111" cy="372891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360E1-9CF8-4A0D-818B-F43FBD870C6C}">
      <dsp:nvSpPr>
        <dsp:cNvPr id="0" name=""/>
        <dsp:cNvSpPr/>
      </dsp:nvSpPr>
      <dsp:spPr>
        <a:xfrm>
          <a:off x="1263"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E03C07-A1E8-4A10-BC10-2C1F37304B16}">
      <dsp:nvSpPr>
        <dsp:cNvPr id="0" name=""/>
        <dsp:cNvSpPr/>
      </dsp:nvSpPr>
      <dsp:spPr>
        <a:xfrm>
          <a:off x="847680"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1. Giới thiệu</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883565" y="494765"/>
        <a:ext cx="2608552" cy="1153419"/>
      </dsp:txXfrm>
    </dsp:sp>
    <dsp:sp modelId="{01E28DE3-D2A4-4D5B-8683-C82D6D71D370}">
      <dsp:nvSpPr>
        <dsp:cNvPr id="0" name=""/>
        <dsp:cNvSpPr/>
      </dsp:nvSpPr>
      <dsp:spPr>
        <a:xfrm>
          <a:off x="3626752"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4DF4F0-8FA2-48E4-8DCC-602384CB7D3A}">
      <dsp:nvSpPr>
        <dsp:cNvPr id="0" name=""/>
        <dsp:cNvSpPr/>
      </dsp:nvSpPr>
      <dsp:spPr>
        <a:xfrm>
          <a:off x="4473169"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2. Mục tiêu</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4509054" y="494765"/>
        <a:ext cx="2608552" cy="1153419"/>
      </dsp:txXfrm>
    </dsp:sp>
    <dsp:sp modelId="{F45D3BAE-545D-45D5-8FC9-9724BE6A1EA9}">
      <dsp:nvSpPr>
        <dsp:cNvPr id="0" name=""/>
        <dsp:cNvSpPr/>
      </dsp:nvSpPr>
      <dsp:spPr>
        <a:xfrm>
          <a:off x="7252240"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8208D08-8EC5-4782-919C-BC430DFB6ACF}">
      <dsp:nvSpPr>
        <dsp:cNvPr id="0" name=""/>
        <dsp:cNvSpPr/>
      </dsp:nvSpPr>
      <dsp:spPr>
        <a:xfrm>
          <a:off x="8098658"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3. Phạm vi áp dụng</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8134543" y="494765"/>
        <a:ext cx="2608552" cy="115341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360E1-9CF8-4A0D-818B-F43FBD870C6C}">
      <dsp:nvSpPr>
        <dsp:cNvPr id="0" name=""/>
        <dsp:cNvSpPr/>
      </dsp:nvSpPr>
      <dsp:spPr>
        <a:xfrm>
          <a:off x="1201" y="0"/>
          <a:ext cx="3018500" cy="1078912"/>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E03C07-A1E8-4A10-BC10-2C1F37304B16}">
      <dsp:nvSpPr>
        <dsp:cNvPr id="0" name=""/>
        <dsp:cNvSpPr/>
      </dsp:nvSpPr>
      <dsp:spPr>
        <a:xfrm>
          <a:off x="806134" y="269727"/>
          <a:ext cx="2548956" cy="1078912"/>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1. Giới thiệu</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837734" y="301327"/>
        <a:ext cx="2485756" cy="1015712"/>
      </dsp:txXfrm>
    </dsp:sp>
    <dsp:sp modelId="{01E28DE3-D2A4-4D5B-8683-C82D6D71D370}">
      <dsp:nvSpPr>
        <dsp:cNvPr id="0" name=""/>
        <dsp:cNvSpPr/>
      </dsp:nvSpPr>
      <dsp:spPr>
        <a:xfrm>
          <a:off x="3449000" y="0"/>
          <a:ext cx="3018500" cy="1078912"/>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4DF4F0-8FA2-48E4-8DCC-602384CB7D3A}">
      <dsp:nvSpPr>
        <dsp:cNvPr id="0" name=""/>
        <dsp:cNvSpPr/>
      </dsp:nvSpPr>
      <dsp:spPr>
        <a:xfrm>
          <a:off x="4253933" y="269728"/>
          <a:ext cx="2548956" cy="1078912"/>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2. Mục tiêu</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4285533" y="301328"/>
        <a:ext cx="2485756" cy="1015712"/>
      </dsp:txXfrm>
    </dsp:sp>
    <dsp:sp modelId="{F45D3BAE-545D-45D5-8FC9-9724BE6A1EA9}">
      <dsp:nvSpPr>
        <dsp:cNvPr id="0" name=""/>
        <dsp:cNvSpPr/>
      </dsp:nvSpPr>
      <dsp:spPr>
        <a:xfrm>
          <a:off x="6896798" y="0"/>
          <a:ext cx="3018500" cy="1078911"/>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8208D08-8EC5-4782-919C-BC430DFB6ACF}">
      <dsp:nvSpPr>
        <dsp:cNvPr id="0" name=""/>
        <dsp:cNvSpPr/>
      </dsp:nvSpPr>
      <dsp:spPr>
        <a:xfrm>
          <a:off x="7701732" y="269728"/>
          <a:ext cx="2548956" cy="1078911"/>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3. Phạm vi áp dụng</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7733332" y="301328"/>
        <a:ext cx="2485756" cy="101571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09ECD9-4031-442F-812E-F35173C68A02}">
      <dsp:nvSpPr>
        <dsp:cNvPr id="0" name=""/>
        <dsp:cNvSpPr/>
      </dsp:nvSpPr>
      <dsp:spPr>
        <a:xfrm>
          <a:off x="3987674" y="273393"/>
          <a:ext cx="1398933" cy="1398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dirty="0" err="1">
              <a:latin typeface="Cambria" panose="02040503050406030204" pitchFamily="18" charset="0"/>
              <a:ea typeface="Cambria" panose="02040503050406030204" pitchFamily="18" charset="0"/>
            </a:rPr>
            <a:t>Giảm</a:t>
          </a:r>
          <a:r>
            <a:rPr lang="en-US" sz="2000" b="0" kern="1200" dirty="0">
              <a:latin typeface="Cambria" panose="02040503050406030204" pitchFamily="18" charset="0"/>
              <a:ea typeface="Cambria" panose="02040503050406030204" pitchFamily="18" charset="0"/>
            </a:rPr>
            <a:t> </a:t>
          </a:r>
          <a:r>
            <a:rPr lang="en-US" sz="2000" b="0" kern="1200" dirty="0" err="1">
              <a:latin typeface="Cambria" panose="02040503050406030204" pitchFamily="18" charset="0"/>
              <a:ea typeface="Cambria" panose="02040503050406030204" pitchFamily="18" charset="0"/>
            </a:rPr>
            <a:t>thiểu</a:t>
          </a:r>
          <a:r>
            <a:rPr lang="en-US" sz="2000" b="0" kern="1200" dirty="0">
              <a:latin typeface="Cambria" panose="02040503050406030204" pitchFamily="18" charset="0"/>
              <a:ea typeface="Cambria" panose="02040503050406030204" pitchFamily="18" charset="0"/>
            </a:rPr>
            <a:t> &amp; </a:t>
          </a:r>
          <a:r>
            <a:rPr lang="en-US" sz="2000" b="0" kern="1200" dirty="0" err="1">
              <a:latin typeface="Cambria" panose="02040503050406030204" pitchFamily="18" charset="0"/>
              <a:ea typeface="Cambria" panose="02040503050406030204" pitchFamily="18" charset="0"/>
            </a:rPr>
            <a:t>khôi</a:t>
          </a:r>
          <a:r>
            <a:rPr lang="en-US" sz="2000" b="0" kern="1200" dirty="0">
              <a:latin typeface="Cambria" panose="02040503050406030204" pitchFamily="18" charset="0"/>
              <a:ea typeface="Cambria" panose="02040503050406030204" pitchFamily="18" charset="0"/>
            </a:rPr>
            <a:t> </a:t>
          </a:r>
          <a:r>
            <a:rPr lang="en-US" sz="2000" b="0" kern="1200" dirty="0" err="1">
              <a:latin typeface="Cambria" panose="02040503050406030204" pitchFamily="18" charset="0"/>
              <a:ea typeface="Cambria" panose="02040503050406030204" pitchFamily="18" charset="0"/>
            </a:rPr>
            <a:t>phục</a:t>
          </a:r>
          <a:endParaRPr lang="en-US" sz="2000" b="0" kern="1200" dirty="0">
            <a:latin typeface="Cambria" panose="02040503050406030204" pitchFamily="18" charset="0"/>
            <a:ea typeface="Cambria" panose="02040503050406030204" pitchFamily="18" charset="0"/>
          </a:endParaRPr>
        </a:p>
      </dsp:txBody>
      <dsp:txXfrm>
        <a:off x="3987674" y="273393"/>
        <a:ext cx="1398933" cy="1398933"/>
      </dsp:txXfrm>
    </dsp:sp>
    <dsp:sp modelId="{40405046-18DC-4710-B050-1EE502A6C1D7}">
      <dsp:nvSpPr>
        <dsp:cNvPr id="0" name=""/>
        <dsp:cNvSpPr/>
      </dsp:nvSpPr>
      <dsp:spPr>
        <a:xfrm>
          <a:off x="1857489" y="-1681"/>
          <a:ext cx="3307118" cy="3307118"/>
        </a:xfrm>
        <a:prstGeom prst="circularArrow">
          <a:avLst>
            <a:gd name="adj1" fmla="val 8249"/>
            <a:gd name="adj2" fmla="val 576132"/>
            <a:gd name="adj3" fmla="val 2963787"/>
            <a:gd name="adj4" fmla="val 51768"/>
            <a:gd name="adj5" fmla="val 962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2AB8FB-C009-4B8C-9E09-74F08DEB9412}">
      <dsp:nvSpPr>
        <dsp:cNvPr id="0" name=""/>
        <dsp:cNvSpPr/>
      </dsp:nvSpPr>
      <dsp:spPr>
        <a:xfrm>
          <a:off x="2811581" y="2310445"/>
          <a:ext cx="1398933" cy="1398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a:latin typeface="Cambria" panose="02040503050406030204" pitchFamily="18" charset="0"/>
              <a:ea typeface="Cambria" panose="02040503050406030204" pitchFamily="18" charset="0"/>
            </a:rPr>
            <a:t>Chiến lược quản lý thích nghi</a:t>
          </a:r>
          <a:endParaRPr lang="en-US" sz="2000" b="0" kern="1200" dirty="0">
            <a:latin typeface="Cambria" panose="02040503050406030204" pitchFamily="18" charset="0"/>
            <a:ea typeface="Cambria" panose="02040503050406030204" pitchFamily="18" charset="0"/>
          </a:endParaRPr>
        </a:p>
      </dsp:txBody>
      <dsp:txXfrm>
        <a:off x="2811581" y="2310445"/>
        <a:ext cx="1398933" cy="1398933"/>
      </dsp:txXfrm>
    </dsp:sp>
    <dsp:sp modelId="{9D2100A1-2AC2-4C0F-B55B-DDD09FF5D5E2}">
      <dsp:nvSpPr>
        <dsp:cNvPr id="0" name=""/>
        <dsp:cNvSpPr/>
      </dsp:nvSpPr>
      <dsp:spPr>
        <a:xfrm>
          <a:off x="1857489" y="-1681"/>
          <a:ext cx="3307118" cy="3307118"/>
        </a:xfrm>
        <a:prstGeom prst="circularArrow">
          <a:avLst>
            <a:gd name="adj1" fmla="val 8249"/>
            <a:gd name="adj2" fmla="val 576132"/>
            <a:gd name="adj3" fmla="val 10172100"/>
            <a:gd name="adj4" fmla="val 7260081"/>
            <a:gd name="adj5" fmla="val 962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791557-9EC5-4E40-AC19-A64CF548A2B0}">
      <dsp:nvSpPr>
        <dsp:cNvPr id="0" name=""/>
        <dsp:cNvSpPr/>
      </dsp:nvSpPr>
      <dsp:spPr>
        <a:xfrm>
          <a:off x="1635489" y="273393"/>
          <a:ext cx="1398933" cy="1398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a:latin typeface="Cambria" panose="02040503050406030204" pitchFamily="18" charset="0"/>
              <a:ea typeface="Cambria" panose="02040503050406030204" pitchFamily="18" charset="0"/>
            </a:rPr>
            <a:t>Tránh tác động</a:t>
          </a:r>
          <a:endParaRPr lang="en-US" sz="2000" b="0" kern="1200" dirty="0">
            <a:latin typeface="Cambria" panose="02040503050406030204" pitchFamily="18" charset="0"/>
            <a:ea typeface="Cambria" panose="02040503050406030204" pitchFamily="18" charset="0"/>
          </a:endParaRPr>
        </a:p>
      </dsp:txBody>
      <dsp:txXfrm>
        <a:off x="1635489" y="273393"/>
        <a:ext cx="1398933" cy="1398933"/>
      </dsp:txXfrm>
    </dsp:sp>
    <dsp:sp modelId="{4B0ED172-6186-40CD-9B8C-4DAD6EAF1A1D}">
      <dsp:nvSpPr>
        <dsp:cNvPr id="0" name=""/>
        <dsp:cNvSpPr/>
      </dsp:nvSpPr>
      <dsp:spPr>
        <a:xfrm>
          <a:off x="1857489" y="-1681"/>
          <a:ext cx="3307118" cy="3307118"/>
        </a:xfrm>
        <a:prstGeom prst="circularArrow">
          <a:avLst>
            <a:gd name="adj1" fmla="val 8249"/>
            <a:gd name="adj2" fmla="val 576132"/>
            <a:gd name="adj3" fmla="val 16856657"/>
            <a:gd name="adj4" fmla="val 14967211"/>
            <a:gd name="adj5" fmla="val 962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09ECD9-4031-442F-812E-F35173C68A02}">
      <dsp:nvSpPr>
        <dsp:cNvPr id="0" name=""/>
        <dsp:cNvSpPr/>
      </dsp:nvSpPr>
      <dsp:spPr>
        <a:xfrm>
          <a:off x="3987674" y="273393"/>
          <a:ext cx="1398933" cy="1398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a:latin typeface="Cambria" panose="02040503050406030204" pitchFamily="18" charset="0"/>
              <a:ea typeface="Cambria" panose="02040503050406030204" pitchFamily="18" charset="0"/>
            </a:rPr>
            <a:t>Giảm thiểu &amp; khôi phục</a:t>
          </a:r>
          <a:endParaRPr lang="en-US" sz="2000" b="0" kern="1200" dirty="0">
            <a:latin typeface="Cambria" panose="02040503050406030204" pitchFamily="18" charset="0"/>
            <a:ea typeface="Cambria" panose="02040503050406030204" pitchFamily="18" charset="0"/>
          </a:endParaRPr>
        </a:p>
      </dsp:txBody>
      <dsp:txXfrm>
        <a:off x="3987674" y="273393"/>
        <a:ext cx="1398933" cy="1398933"/>
      </dsp:txXfrm>
    </dsp:sp>
    <dsp:sp modelId="{40405046-18DC-4710-B050-1EE502A6C1D7}">
      <dsp:nvSpPr>
        <dsp:cNvPr id="0" name=""/>
        <dsp:cNvSpPr/>
      </dsp:nvSpPr>
      <dsp:spPr>
        <a:xfrm>
          <a:off x="1857489" y="-1681"/>
          <a:ext cx="3307118" cy="3307118"/>
        </a:xfrm>
        <a:prstGeom prst="circularArrow">
          <a:avLst>
            <a:gd name="adj1" fmla="val 8249"/>
            <a:gd name="adj2" fmla="val 576132"/>
            <a:gd name="adj3" fmla="val 2963787"/>
            <a:gd name="adj4" fmla="val 51768"/>
            <a:gd name="adj5" fmla="val 962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2AB8FB-C009-4B8C-9E09-74F08DEB9412}">
      <dsp:nvSpPr>
        <dsp:cNvPr id="0" name=""/>
        <dsp:cNvSpPr/>
      </dsp:nvSpPr>
      <dsp:spPr>
        <a:xfrm>
          <a:off x="2811581" y="2310445"/>
          <a:ext cx="1398933" cy="1398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a:latin typeface="Cambria" panose="02040503050406030204" pitchFamily="18" charset="0"/>
              <a:ea typeface="Cambria" panose="02040503050406030204" pitchFamily="18" charset="0"/>
            </a:rPr>
            <a:t>Chiến lược quản lý thích nghi</a:t>
          </a:r>
          <a:endParaRPr lang="en-US" sz="2000" b="0" kern="1200" dirty="0">
            <a:latin typeface="Cambria" panose="02040503050406030204" pitchFamily="18" charset="0"/>
            <a:ea typeface="Cambria" panose="02040503050406030204" pitchFamily="18" charset="0"/>
          </a:endParaRPr>
        </a:p>
      </dsp:txBody>
      <dsp:txXfrm>
        <a:off x="2811581" y="2310445"/>
        <a:ext cx="1398933" cy="1398933"/>
      </dsp:txXfrm>
    </dsp:sp>
    <dsp:sp modelId="{9D2100A1-2AC2-4C0F-B55B-DDD09FF5D5E2}">
      <dsp:nvSpPr>
        <dsp:cNvPr id="0" name=""/>
        <dsp:cNvSpPr/>
      </dsp:nvSpPr>
      <dsp:spPr>
        <a:xfrm>
          <a:off x="1857489" y="-1681"/>
          <a:ext cx="3307118" cy="3307118"/>
        </a:xfrm>
        <a:prstGeom prst="circularArrow">
          <a:avLst>
            <a:gd name="adj1" fmla="val 8249"/>
            <a:gd name="adj2" fmla="val 576132"/>
            <a:gd name="adj3" fmla="val 10172100"/>
            <a:gd name="adj4" fmla="val 7260081"/>
            <a:gd name="adj5" fmla="val 962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791557-9EC5-4E40-AC19-A64CF548A2B0}">
      <dsp:nvSpPr>
        <dsp:cNvPr id="0" name=""/>
        <dsp:cNvSpPr/>
      </dsp:nvSpPr>
      <dsp:spPr>
        <a:xfrm>
          <a:off x="1635489" y="273393"/>
          <a:ext cx="1398933" cy="1398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a:latin typeface="Cambria" panose="02040503050406030204" pitchFamily="18" charset="0"/>
              <a:ea typeface="Cambria" panose="02040503050406030204" pitchFamily="18" charset="0"/>
            </a:rPr>
            <a:t>Tránh tác động</a:t>
          </a:r>
          <a:endParaRPr lang="en-US" sz="2000" b="0" kern="1200" dirty="0">
            <a:latin typeface="Cambria" panose="02040503050406030204" pitchFamily="18" charset="0"/>
            <a:ea typeface="Cambria" panose="02040503050406030204" pitchFamily="18" charset="0"/>
          </a:endParaRPr>
        </a:p>
      </dsp:txBody>
      <dsp:txXfrm>
        <a:off x="1635489" y="273393"/>
        <a:ext cx="1398933" cy="1398933"/>
      </dsp:txXfrm>
    </dsp:sp>
    <dsp:sp modelId="{4B0ED172-6186-40CD-9B8C-4DAD6EAF1A1D}">
      <dsp:nvSpPr>
        <dsp:cNvPr id="0" name=""/>
        <dsp:cNvSpPr/>
      </dsp:nvSpPr>
      <dsp:spPr>
        <a:xfrm>
          <a:off x="1857489" y="-1681"/>
          <a:ext cx="3307118" cy="3307118"/>
        </a:xfrm>
        <a:prstGeom prst="circularArrow">
          <a:avLst>
            <a:gd name="adj1" fmla="val 8249"/>
            <a:gd name="adj2" fmla="val 576132"/>
            <a:gd name="adj3" fmla="val 16856657"/>
            <a:gd name="adj4" fmla="val 14967211"/>
            <a:gd name="adj5" fmla="val 962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360E1-9CF8-4A0D-818B-F43FBD870C6C}">
      <dsp:nvSpPr>
        <dsp:cNvPr id="0" name=""/>
        <dsp:cNvSpPr/>
      </dsp:nvSpPr>
      <dsp:spPr>
        <a:xfrm>
          <a:off x="1282" y="60679"/>
          <a:ext cx="3223490" cy="1244267"/>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E03C07-A1E8-4A10-BC10-2C1F37304B16}">
      <dsp:nvSpPr>
        <dsp:cNvPr id="0" name=""/>
        <dsp:cNvSpPr/>
      </dsp:nvSpPr>
      <dsp:spPr>
        <a:xfrm>
          <a:off x="860880" y="371746"/>
          <a:ext cx="2722058" cy="1244267"/>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1. Giới thiệu</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897323" y="408189"/>
        <a:ext cx="2649172" cy="1171381"/>
      </dsp:txXfrm>
    </dsp:sp>
    <dsp:sp modelId="{01E28DE3-D2A4-4D5B-8683-C82D6D71D370}">
      <dsp:nvSpPr>
        <dsp:cNvPr id="0" name=""/>
        <dsp:cNvSpPr/>
      </dsp:nvSpPr>
      <dsp:spPr>
        <a:xfrm>
          <a:off x="3683225" y="60679"/>
          <a:ext cx="3223490" cy="1244267"/>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4DF4F0-8FA2-48E4-8DCC-602384CB7D3A}">
      <dsp:nvSpPr>
        <dsp:cNvPr id="0" name=""/>
        <dsp:cNvSpPr/>
      </dsp:nvSpPr>
      <dsp:spPr>
        <a:xfrm>
          <a:off x="4542822" y="371746"/>
          <a:ext cx="2722058" cy="1244267"/>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2. Mục tiêu</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4579265" y="408189"/>
        <a:ext cx="2649172" cy="1171381"/>
      </dsp:txXfrm>
    </dsp:sp>
    <dsp:sp modelId="{F45D3BAE-545D-45D5-8FC9-9724BE6A1EA9}">
      <dsp:nvSpPr>
        <dsp:cNvPr id="0" name=""/>
        <dsp:cNvSpPr/>
      </dsp:nvSpPr>
      <dsp:spPr>
        <a:xfrm>
          <a:off x="7365167" y="60679"/>
          <a:ext cx="3223490" cy="1244267"/>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8208D08-8EC5-4782-919C-BC430DFB6ACF}">
      <dsp:nvSpPr>
        <dsp:cNvPr id="0" name=""/>
        <dsp:cNvSpPr/>
      </dsp:nvSpPr>
      <dsp:spPr>
        <a:xfrm>
          <a:off x="8224765" y="371746"/>
          <a:ext cx="2722058" cy="1244267"/>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3. Phạm vi áp dụng</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8261208" y="408189"/>
        <a:ext cx="2649172" cy="117138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360E1-9CF8-4A0D-818B-F43FBD870C6C}">
      <dsp:nvSpPr>
        <dsp:cNvPr id="0" name=""/>
        <dsp:cNvSpPr/>
      </dsp:nvSpPr>
      <dsp:spPr>
        <a:xfrm>
          <a:off x="1263"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E03C07-A1E8-4A10-BC10-2C1F37304B16}">
      <dsp:nvSpPr>
        <dsp:cNvPr id="0" name=""/>
        <dsp:cNvSpPr/>
      </dsp:nvSpPr>
      <dsp:spPr>
        <a:xfrm>
          <a:off x="847680"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1. Giới thiệu</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883565" y="494765"/>
        <a:ext cx="2608552" cy="1153419"/>
      </dsp:txXfrm>
    </dsp:sp>
    <dsp:sp modelId="{01E28DE3-D2A4-4D5B-8683-C82D6D71D370}">
      <dsp:nvSpPr>
        <dsp:cNvPr id="0" name=""/>
        <dsp:cNvSpPr/>
      </dsp:nvSpPr>
      <dsp:spPr>
        <a:xfrm>
          <a:off x="3626752"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4DF4F0-8FA2-48E4-8DCC-602384CB7D3A}">
      <dsp:nvSpPr>
        <dsp:cNvPr id="0" name=""/>
        <dsp:cNvSpPr/>
      </dsp:nvSpPr>
      <dsp:spPr>
        <a:xfrm>
          <a:off x="4473169"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2. Mục tiêu</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4509054" y="494765"/>
        <a:ext cx="2608552" cy="1153419"/>
      </dsp:txXfrm>
    </dsp:sp>
    <dsp:sp modelId="{F45D3BAE-545D-45D5-8FC9-9724BE6A1EA9}">
      <dsp:nvSpPr>
        <dsp:cNvPr id="0" name=""/>
        <dsp:cNvSpPr/>
      </dsp:nvSpPr>
      <dsp:spPr>
        <a:xfrm>
          <a:off x="7252240" y="152583"/>
          <a:ext cx="3174065" cy="1225189"/>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8208D08-8EC5-4782-919C-BC430DFB6ACF}">
      <dsp:nvSpPr>
        <dsp:cNvPr id="0" name=""/>
        <dsp:cNvSpPr/>
      </dsp:nvSpPr>
      <dsp:spPr>
        <a:xfrm>
          <a:off x="8098658" y="458880"/>
          <a:ext cx="2680322" cy="1225189"/>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3. Phạm vi áp dụng</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8134543" y="494765"/>
        <a:ext cx="2608552" cy="11534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A578C-0A9B-464E-9BE3-F384720A6927}">
      <dsp:nvSpPr>
        <dsp:cNvPr id="0" name=""/>
        <dsp:cNvSpPr/>
      </dsp:nvSpPr>
      <dsp:spPr>
        <a:xfrm>
          <a:off x="670708" y="1003176"/>
          <a:ext cx="2337165" cy="192767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l" defTabSz="800100">
            <a:lnSpc>
              <a:spcPct val="90000"/>
            </a:lnSpc>
            <a:spcBef>
              <a:spcPct val="0"/>
            </a:spcBef>
            <a:spcAft>
              <a:spcPct val="15000"/>
            </a:spcAft>
            <a:buChar char="•"/>
          </a:pPr>
          <a:r>
            <a:rPr lang="en-US" sz="1800" kern="1200"/>
            <a:t>Cam kết, vai trò &amp; trách nhiệm của Tổ chức tài chính đến PTBV </a:t>
          </a:r>
        </a:p>
      </dsp:txBody>
      <dsp:txXfrm>
        <a:off x="715069" y="1047537"/>
        <a:ext cx="2248443" cy="1425878"/>
      </dsp:txXfrm>
    </dsp:sp>
    <dsp:sp modelId="{736AD1C4-EBD2-4D7D-A560-61727EA4688A}">
      <dsp:nvSpPr>
        <dsp:cNvPr id="0" name=""/>
        <dsp:cNvSpPr/>
      </dsp:nvSpPr>
      <dsp:spPr>
        <a:xfrm>
          <a:off x="1947780" y="1331721"/>
          <a:ext cx="2770344" cy="2770344"/>
        </a:xfrm>
        <a:prstGeom prst="leftCircularArrow">
          <a:avLst>
            <a:gd name="adj1" fmla="val 3846"/>
            <a:gd name="adj2" fmla="val 481137"/>
            <a:gd name="adj3" fmla="val 2256648"/>
            <a:gd name="adj4" fmla="val 9024489"/>
            <a:gd name="adj5" fmla="val 448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29A0DD-DE21-4C1C-BDCA-B64758360670}">
      <dsp:nvSpPr>
        <dsp:cNvPr id="0" name=""/>
        <dsp:cNvSpPr/>
      </dsp:nvSpPr>
      <dsp:spPr>
        <a:xfrm>
          <a:off x="1190078" y="2517776"/>
          <a:ext cx="2077480" cy="82614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a:t>Chính sách E&amp;S</a:t>
          </a:r>
        </a:p>
      </dsp:txBody>
      <dsp:txXfrm>
        <a:off x="1214275" y="2541973"/>
        <a:ext cx="2029086" cy="777751"/>
      </dsp:txXfrm>
    </dsp:sp>
    <dsp:sp modelId="{ADDE4922-A0EF-46D2-AACF-C49D8A082D39}">
      <dsp:nvSpPr>
        <dsp:cNvPr id="0" name=""/>
        <dsp:cNvSpPr/>
      </dsp:nvSpPr>
      <dsp:spPr>
        <a:xfrm>
          <a:off x="3774890" y="1003176"/>
          <a:ext cx="2337165" cy="192767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l" defTabSz="800100">
            <a:lnSpc>
              <a:spcPct val="90000"/>
            </a:lnSpc>
            <a:spcBef>
              <a:spcPct val="0"/>
            </a:spcBef>
            <a:spcAft>
              <a:spcPct val="15000"/>
            </a:spcAft>
            <a:buChar char="•"/>
          </a:pPr>
          <a:r>
            <a:rPr lang="en-US" sz="1800" kern="1200"/>
            <a:t>Cam kết tính minh bạch, quản trị </a:t>
          </a:r>
        </a:p>
        <a:p>
          <a:pPr marL="171450" lvl="1" indent="-171450" algn="l" defTabSz="800100">
            <a:lnSpc>
              <a:spcPct val="90000"/>
            </a:lnSpc>
            <a:spcBef>
              <a:spcPct val="0"/>
            </a:spcBef>
            <a:spcAft>
              <a:spcPct val="15000"/>
            </a:spcAft>
            <a:buChar char="•"/>
          </a:pPr>
          <a:r>
            <a:rPr lang="en-US" sz="1800" kern="1200"/>
            <a:t>Công khai thông tin của tổ chức (dv đầu tư &amp; tư vấn)</a:t>
          </a:r>
        </a:p>
      </dsp:txBody>
      <dsp:txXfrm>
        <a:off x="3819251" y="1460610"/>
        <a:ext cx="2248443" cy="1425878"/>
      </dsp:txXfrm>
    </dsp:sp>
    <dsp:sp modelId="{15410C87-13CF-40F3-9606-9956F63ABF36}">
      <dsp:nvSpPr>
        <dsp:cNvPr id="0" name=""/>
        <dsp:cNvSpPr/>
      </dsp:nvSpPr>
      <dsp:spPr>
        <a:xfrm>
          <a:off x="5032486" y="-243623"/>
          <a:ext cx="3068982" cy="3068982"/>
        </a:xfrm>
        <a:prstGeom prst="circularArrow">
          <a:avLst>
            <a:gd name="adj1" fmla="val 3471"/>
            <a:gd name="adj2" fmla="val 430440"/>
            <a:gd name="adj3" fmla="val 19394049"/>
            <a:gd name="adj4" fmla="val 12575511"/>
            <a:gd name="adj5" fmla="val 405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D6A29C-33D3-415E-9B56-125C5AB74F5A}">
      <dsp:nvSpPr>
        <dsp:cNvPr id="0" name=""/>
        <dsp:cNvSpPr/>
      </dsp:nvSpPr>
      <dsp:spPr>
        <a:xfrm>
          <a:off x="4294260" y="590103"/>
          <a:ext cx="2077480" cy="82614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err="1"/>
            <a:t>Chính</a:t>
          </a:r>
          <a:r>
            <a:rPr lang="en-US" sz="2400" kern="1200" dirty="0"/>
            <a:t> </a:t>
          </a:r>
          <a:r>
            <a:rPr lang="en-US" sz="2400" kern="1200" dirty="0" err="1"/>
            <a:t>sách</a:t>
          </a:r>
          <a:r>
            <a:rPr lang="en-US" sz="2400" kern="1200" dirty="0"/>
            <a:t> </a:t>
          </a:r>
          <a:r>
            <a:rPr lang="en-US" sz="2400" kern="1200" dirty="0" err="1"/>
            <a:t>tiếp</a:t>
          </a:r>
          <a:r>
            <a:rPr lang="en-US" sz="2400" kern="1200" dirty="0"/>
            <a:t> </a:t>
          </a:r>
          <a:r>
            <a:rPr lang="en-US" sz="2400" kern="1200" dirty="0" err="1"/>
            <a:t>cận</a:t>
          </a:r>
          <a:r>
            <a:rPr lang="en-US" sz="2400" kern="1200" dirty="0"/>
            <a:t> </a:t>
          </a:r>
          <a:r>
            <a:rPr lang="en-US" sz="2400" kern="1200"/>
            <a:t>thông tin</a:t>
          </a:r>
        </a:p>
      </dsp:txBody>
      <dsp:txXfrm>
        <a:off x="4318457" y="614300"/>
        <a:ext cx="2029086" cy="777751"/>
      </dsp:txXfrm>
    </dsp:sp>
    <dsp:sp modelId="{7F6568D4-5E26-4ACB-9F8B-F9B8EA0A3752}">
      <dsp:nvSpPr>
        <dsp:cNvPr id="0" name=""/>
        <dsp:cNvSpPr/>
      </dsp:nvSpPr>
      <dsp:spPr>
        <a:xfrm>
          <a:off x="6879072" y="1003176"/>
          <a:ext cx="2337165" cy="192767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l" defTabSz="800100">
            <a:lnSpc>
              <a:spcPct val="90000"/>
            </a:lnSpc>
            <a:spcBef>
              <a:spcPct val="0"/>
            </a:spcBef>
            <a:spcAft>
              <a:spcPct val="15000"/>
            </a:spcAft>
            <a:buChar char="•"/>
          </a:pPr>
          <a:r>
            <a:rPr lang="en-US" sz="1800" kern="1200"/>
            <a:t>Hướng dẫn cách xđ rủi ro &amp; tác động</a:t>
          </a:r>
        </a:p>
        <a:p>
          <a:pPr marL="171450" lvl="1" indent="-171450" algn="l" defTabSz="800100">
            <a:lnSpc>
              <a:spcPct val="90000"/>
            </a:lnSpc>
            <a:spcBef>
              <a:spcPct val="0"/>
            </a:spcBef>
            <a:spcAft>
              <a:spcPct val="15000"/>
            </a:spcAft>
            <a:buChar char="•"/>
          </a:pPr>
          <a:r>
            <a:rPr lang="en-US" sz="1800" kern="1200"/>
            <a:t>Tránh, giảm thiểu &amp; quản lý rủi ro</a:t>
          </a:r>
        </a:p>
      </dsp:txBody>
      <dsp:txXfrm>
        <a:off x="6923433" y="1047537"/>
        <a:ext cx="2248443" cy="1425878"/>
      </dsp:txXfrm>
    </dsp:sp>
    <dsp:sp modelId="{41554B9C-3C4D-47F4-90B8-71C2453024BA}">
      <dsp:nvSpPr>
        <dsp:cNvPr id="0" name=""/>
        <dsp:cNvSpPr/>
      </dsp:nvSpPr>
      <dsp:spPr>
        <a:xfrm>
          <a:off x="7398442" y="2517776"/>
          <a:ext cx="2077480" cy="82614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a:t>Tiêu chuẩn hiệu suất</a:t>
          </a:r>
        </a:p>
      </dsp:txBody>
      <dsp:txXfrm>
        <a:off x="7422639" y="2541973"/>
        <a:ext cx="2029086" cy="7777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2C4B6C-1E55-4A89-BA09-FEAE31CD0C9C}">
      <dsp:nvSpPr>
        <dsp:cNvPr id="0" name=""/>
        <dsp:cNvSpPr/>
      </dsp:nvSpPr>
      <dsp:spPr>
        <a:xfrm>
          <a:off x="4631960" y="1739292"/>
          <a:ext cx="3277145" cy="568760"/>
        </a:xfrm>
        <a:custGeom>
          <a:avLst/>
          <a:gdLst/>
          <a:ahLst/>
          <a:cxnLst/>
          <a:rect l="0" t="0" r="0" b="0"/>
          <a:pathLst>
            <a:path>
              <a:moveTo>
                <a:pt x="0" y="0"/>
              </a:moveTo>
              <a:lnTo>
                <a:pt x="0" y="284380"/>
              </a:lnTo>
              <a:lnTo>
                <a:pt x="3277145" y="284380"/>
              </a:lnTo>
              <a:lnTo>
                <a:pt x="3277145" y="568760"/>
              </a:lnTo>
            </a:path>
          </a:pathLst>
        </a:cu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158E36A7-ECCA-4793-9CD3-4D39ABA5339D}">
      <dsp:nvSpPr>
        <dsp:cNvPr id="0" name=""/>
        <dsp:cNvSpPr/>
      </dsp:nvSpPr>
      <dsp:spPr>
        <a:xfrm>
          <a:off x="4586240" y="1739292"/>
          <a:ext cx="91440" cy="568760"/>
        </a:xfrm>
        <a:custGeom>
          <a:avLst/>
          <a:gdLst/>
          <a:ahLst/>
          <a:cxnLst/>
          <a:rect l="0" t="0" r="0" b="0"/>
          <a:pathLst>
            <a:path>
              <a:moveTo>
                <a:pt x="45720" y="0"/>
              </a:moveTo>
              <a:lnTo>
                <a:pt x="45720" y="568760"/>
              </a:lnTo>
            </a:path>
          </a:pathLst>
        </a:cu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1A317F5-A36A-4D16-8CEC-6850FEF4220D}">
      <dsp:nvSpPr>
        <dsp:cNvPr id="0" name=""/>
        <dsp:cNvSpPr/>
      </dsp:nvSpPr>
      <dsp:spPr>
        <a:xfrm>
          <a:off x="1354814" y="1739292"/>
          <a:ext cx="3277145" cy="568760"/>
        </a:xfrm>
        <a:custGeom>
          <a:avLst/>
          <a:gdLst/>
          <a:ahLst/>
          <a:cxnLst/>
          <a:rect l="0" t="0" r="0" b="0"/>
          <a:pathLst>
            <a:path>
              <a:moveTo>
                <a:pt x="3277145" y="0"/>
              </a:moveTo>
              <a:lnTo>
                <a:pt x="3277145" y="284380"/>
              </a:lnTo>
              <a:lnTo>
                <a:pt x="0" y="284380"/>
              </a:lnTo>
              <a:lnTo>
                <a:pt x="0" y="568760"/>
              </a:lnTo>
            </a:path>
          </a:pathLst>
        </a:cu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20BDD9C-B15C-4881-8A2E-7B20C446577C}">
      <dsp:nvSpPr>
        <dsp:cNvPr id="0" name=""/>
        <dsp:cNvSpPr/>
      </dsp:nvSpPr>
      <dsp:spPr>
        <a:xfrm>
          <a:off x="3277767" y="385099"/>
          <a:ext cx="2708385" cy="1354192"/>
        </a:xfrm>
        <a:prstGeom prst="rect">
          <a:avLst/>
        </a:prstGeom>
        <a:gradFill rotWithShape="0">
          <a:gsLst>
            <a:gs pos="0">
              <a:srgbClr val="FFFFFF">
                <a:hueOff val="0"/>
                <a:satOff val="0"/>
                <a:lumOff val="0"/>
                <a:alphaOff val="0"/>
                <a:tint val="50000"/>
                <a:satMod val="300000"/>
              </a:srgbClr>
            </a:gs>
            <a:gs pos="35000">
              <a:srgbClr val="FFFFFF">
                <a:hueOff val="0"/>
                <a:satOff val="0"/>
                <a:lumOff val="0"/>
                <a:alphaOff val="0"/>
                <a:tint val="37000"/>
                <a:satMod val="300000"/>
              </a:srgbClr>
            </a:gs>
            <a:gs pos="100000">
              <a:srgbClr val="FFFFFF">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PHÁP LUẬT VIỆT NAM</a:t>
          </a:r>
        </a:p>
      </dsp:txBody>
      <dsp:txXfrm>
        <a:off x="3277767" y="385099"/>
        <a:ext cx="2708385" cy="1354192"/>
      </dsp:txXfrm>
    </dsp:sp>
    <dsp:sp modelId="{D4454792-D854-4FC4-A118-33BE89AC3089}">
      <dsp:nvSpPr>
        <dsp:cNvPr id="0" name=""/>
        <dsp:cNvSpPr/>
      </dsp:nvSpPr>
      <dsp:spPr>
        <a:xfrm>
          <a:off x="621" y="2308052"/>
          <a:ext cx="2708385" cy="1354192"/>
        </a:xfrm>
        <a:prstGeom prst="rect">
          <a:avLst/>
        </a:prstGeom>
        <a:gradFill rotWithShape="0">
          <a:gsLst>
            <a:gs pos="0">
              <a:srgbClr val="FFFFFF">
                <a:hueOff val="0"/>
                <a:satOff val="0"/>
                <a:lumOff val="0"/>
                <a:alphaOff val="0"/>
                <a:tint val="50000"/>
                <a:satMod val="300000"/>
              </a:srgbClr>
            </a:gs>
            <a:gs pos="35000">
              <a:srgbClr val="FFFFFF">
                <a:hueOff val="0"/>
                <a:satOff val="0"/>
                <a:lumOff val="0"/>
                <a:alphaOff val="0"/>
                <a:tint val="37000"/>
                <a:satMod val="300000"/>
              </a:srgbClr>
            </a:gs>
            <a:gs pos="100000">
              <a:srgbClr val="FFFFFF">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Luật Bảo vệ Môi trường 2020</a:t>
          </a:r>
        </a:p>
      </dsp:txBody>
      <dsp:txXfrm>
        <a:off x="621" y="2308052"/>
        <a:ext cx="2708385" cy="1354192"/>
      </dsp:txXfrm>
    </dsp:sp>
    <dsp:sp modelId="{BA71111E-F359-4474-9B35-21049F66D151}">
      <dsp:nvSpPr>
        <dsp:cNvPr id="0" name=""/>
        <dsp:cNvSpPr/>
      </dsp:nvSpPr>
      <dsp:spPr>
        <a:xfrm>
          <a:off x="3277767" y="2308052"/>
          <a:ext cx="2708385" cy="1354192"/>
        </a:xfrm>
        <a:prstGeom prst="rect">
          <a:avLst/>
        </a:prstGeom>
        <a:gradFill rotWithShape="0">
          <a:gsLst>
            <a:gs pos="0">
              <a:srgbClr val="FFFFFF">
                <a:hueOff val="0"/>
                <a:satOff val="0"/>
                <a:lumOff val="0"/>
                <a:alphaOff val="0"/>
                <a:tint val="50000"/>
                <a:satMod val="300000"/>
              </a:srgbClr>
            </a:gs>
            <a:gs pos="35000">
              <a:srgbClr val="FFFFFF">
                <a:hueOff val="0"/>
                <a:satOff val="0"/>
                <a:lumOff val="0"/>
                <a:alphaOff val="0"/>
                <a:tint val="37000"/>
                <a:satMod val="300000"/>
              </a:srgbClr>
            </a:gs>
            <a:gs pos="100000">
              <a:srgbClr val="FFFFFF">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Nghị Định 08/2022/NĐ-CP</a:t>
          </a:r>
        </a:p>
      </dsp:txBody>
      <dsp:txXfrm>
        <a:off x="3277767" y="2308052"/>
        <a:ext cx="2708385" cy="1354192"/>
      </dsp:txXfrm>
    </dsp:sp>
    <dsp:sp modelId="{C1A9826B-6FA5-4EBB-86F2-C4A87FC22A3D}">
      <dsp:nvSpPr>
        <dsp:cNvPr id="0" name=""/>
        <dsp:cNvSpPr/>
      </dsp:nvSpPr>
      <dsp:spPr>
        <a:xfrm>
          <a:off x="6554913" y="2308052"/>
          <a:ext cx="2708385" cy="1354192"/>
        </a:xfrm>
        <a:prstGeom prst="rect">
          <a:avLst/>
        </a:prstGeom>
        <a:gradFill rotWithShape="0">
          <a:gsLst>
            <a:gs pos="0">
              <a:srgbClr val="FFFFFF">
                <a:hueOff val="0"/>
                <a:satOff val="0"/>
                <a:lumOff val="0"/>
                <a:alphaOff val="0"/>
                <a:tint val="50000"/>
                <a:satMod val="300000"/>
              </a:srgbClr>
            </a:gs>
            <a:gs pos="35000">
              <a:srgbClr val="FFFFFF">
                <a:hueOff val="0"/>
                <a:satOff val="0"/>
                <a:lumOff val="0"/>
                <a:alphaOff val="0"/>
                <a:tint val="37000"/>
                <a:satMod val="300000"/>
              </a:srgbClr>
            </a:gs>
            <a:gs pos="100000">
              <a:srgbClr val="FFFFFF">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Thông tư 02/2022/TT-BTNMT</a:t>
          </a:r>
        </a:p>
      </dsp:txBody>
      <dsp:txXfrm>
        <a:off x="6554913" y="2308052"/>
        <a:ext cx="2708385" cy="13541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360E1-9CF8-4A0D-818B-F43FBD870C6C}">
      <dsp:nvSpPr>
        <dsp:cNvPr id="0" name=""/>
        <dsp:cNvSpPr/>
      </dsp:nvSpPr>
      <dsp:spPr>
        <a:xfrm>
          <a:off x="1347" y="0"/>
          <a:ext cx="3386154" cy="1046982"/>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E03C07-A1E8-4A10-BC10-2C1F37304B16}">
      <dsp:nvSpPr>
        <dsp:cNvPr id="0" name=""/>
        <dsp:cNvSpPr/>
      </dsp:nvSpPr>
      <dsp:spPr>
        <a:xfrm>
          <a:off x="904322" y="261745"/>
          <a:ext cx="2859419" cy="1046982"/>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1. Giới thiệu</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934987" y="292410"/>
        <a:ext cx="2798089" cy="985652"/>
      </dsp:txXfrm>
    </dsp:sp>
    <dsp:sp modelId="{01E28DE3-D2A4-4D5B-8683-C82D6D71D370}">
      <dsp:nvSpPr>
        <dsp:cNvPr id="0" name=""/>
        <dsp:cNvSpPr/>
      </dsp:nvSpPr>
      <dsp:spPr>
        <a:xfrm>
          <a:off x="3869088" y="0"/>
          <a:ext cx="3386154" cy="1046982"/>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4DF4F0-8FA2-48E4-8DCC-602384CB7D3A}">
      <dsp:nvSpPr>
        <dsp:cNvPr id="0" name=""/>
        <dsp:cNvSpPr/>
      </dsp:nvSpPr>
      <dsp:spPr>
        <a:xfrm>
          <a:off x="4772063" y="261745"/>
          <a:ext cx="2859419" cy="1046982"/>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2. Mục tiêu</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4802728" y="292410"/>
        <a:ext cx="2798089" cy="985652"/>
      </dsp:txXfrm>
    </dsp:sp>
    <dsp:sp modelId="{F45D3BAE-545D-45D5-8FC9-9724BE6A1EA9}">
      <dsp:nvSpPr>
        <dsp:cNvPr id="0" name=""/>
        <dsp:cNvSpPr/>
      </dsp:nvSpPr>
      <dsp:spPr>
        <a:xfrm>
          <a:off x="7736829" y="0"/>
          <a:ext cx="3386154" cy="1046982"/>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8208D08-8EC5-4782-919C-BC430DFB6ACF}">
      <dsp:nvSpPr>
        <dsp:cNvPr id="0" name=""/>
        <dsp:cNvSpPr/>
      </dsp:nvSpPr>
      <dsp:spPr>
        <a:xfrm>
          <a:off x="8639803" y="261745"/>
          <a:ext cx="2859419" cy="1046982"/>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3. Phạm vi áp dụng</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8670468" y="292410"/>
        <a:ext cx="2798089" cy="9856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5682C3-0D94-4C92-8994-28DB8847E555}">
      <dsp:nvSpPr>
        <dsp:cNvPr id="0" name=""/>
        <dsp:cNvSpPr/>
      </dsp:nvSpPr>
      <dsp:spPr>
        <a:xfrm>
          <a:off x="360817" y="2406"/>
          <a:ext cx="3475185" cy="2291954"/>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 Hệ thống quản lý &amp; Đánh giá MT - XH</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Thực hiện đánh giá MT-XH, thiết lập &amp; duy trì hệ thống quản lý</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(i) Chính sách; (ii) xác định rủi ro &amp; tác động; (iii) chương trình quản lý; (iv) năng lực tổ chức; (v) chuẩn bị sẵn sàng ứng phó khẩn cấp; (vi) tham gia cộng đồng; (vii) giám sát &amp; đánh giá</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360817" y="2406"/>
        <a:ext cx="3475185" cy="2291954"/>
      </dsp:txXfrm>
    </dsp:sp>
    <dsp:sp modelId="{9B153B15-D822-4E51-B07F-4EB839189969}">
      <dsp:nvSpPr>
        <dsp:cNvPr id="0" name=""/>
        <dsp:cNvSpPr/>
      </dsp:nvSpPr>
      <dsp:spPr>
        <a:xfrm>
          <a:off x="4183521" y="105828"/>
          <a:ext cx="3475185" cy="208511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2. Chính sách</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Xây dựng chính sách tổng thể: </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Mục tiêu &amp; nguyên tắc cần tuân thủ</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Định hướng cho quá trình đánh giá &amp; quản lý</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Cách thức tuân thủ</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Cam kết theo luật &amp; Quốc tế</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4183521" y="105828"/>
        <a:ext cx="3475185" cy="2085111"/>
      </dsp:txXfrm>
    </dsp:sp>
    <dsp:sp modelId="{9FCB3000-ACE7-4066-8C88-CE1777543F88}">
      <dsp:nvSpPr>
        <dsp:cNvPr id="0" name=""/>
        <dsp:cNvSpPr/>
      </dsp:nvSpPr>
      <dsp:spPr>
        <a:xfrm>
          <a:off x="8006225" y="34089"/>
          <a:ext cx="3475185" cy="2228587"/>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3.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Xác</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định</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rủi</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ro</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tác</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động</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MT-XH</a:t>
          </a:r>
        </a:p>
        <a:p>
          <a:pPr marL="0" lvl="0" indent="0" algn="l" defTabSz="889000">
            <a:lnSpc>
              <a:spcPct val="90000"/>
            </a:lnSpc>
            <a:spcBef>
              <a:spcPct val="0"/>
            </a:spcBef>
            <a:spcAft>
              <a:spcPct val="35000"/>
            </a:spcAft>
            <a:buNone/>
          </a:pP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Tiến </a:t>
          </a: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hành</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đánh</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giá</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loại</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quy</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mô</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thông</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lệ</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án</a:t>
          </a:r>
          <a:endPar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Công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cụ</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đánh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giá</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Xem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xét</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rủi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ro</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tác</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động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liên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quan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Vùng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bị</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ảnh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hưởng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của</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Chuỗi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cung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ứng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p>
      </dsp:txBody>
      <dsp:txXfrm>
        <a:off x="8006225" y="34089"/>
        <a:ext cx="3475185" cy="2228587"/>
      </dsp:txXfrm>
    </dsp:sp>
    <dsp:sp modelId="{50738902-AB3A-4854-8913-035570B0177A}">
      <dsp:nvSpPr>
        <dsp:cNvPr id="0" name=""/>
        <dsp:cNvSpPr/>
      </dsp:nvSpPr>
      <dsp:spPr>
        <a:xfrm>
          <a:off x="249577" y="2641879"/>
          <a:ext cx="3697666" cy="208511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4. Chương trình quản lý</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Thiết lập chương trình quản lý dựa trên chính sách, mục tiêu &amp; nguyên tắc đã đề ra: chương trình vận hành, kế hoạch hoạt động</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Biện pháp giảm thiểu rủi ro tác động &amp; cải thiện hiệu suất MT-XH</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Hệ thống phân cấp: Tránh rủi ro; Ngăn ngừa; Giảm thiểu; Bồi thường</a:t>
          </a:r>
        </a:p>
        <a:p>
          <a:pPr marL="0" lvl="0" indent="0" algn="l" defTabSz="889000">
            <a:lnSpc>
              <a:spcPct val="90000"/>
            </a:lnSpc>
            <a:spcBef>
              <a:spcPct val="0"/>
            </a:spcBef>
            <a:spcAft>
              <a:spcPct val="35000"/>
            </a:spcAft>
            <a:buNone/>
          </a:pPr>
          <a:endPar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49577" y="2641879"/>
        <a:ext cx="3697666" cy="2085111"/>
      </dsp:txXfrm>
    </dsp:sp>
    <dsp:sp modelId="{E1682A26-D29B-4C4C-B9E0-0866522CA283}">
      <dsp:nvSpPr>
        <dsp:cNvPr id="0" name=""/>
        <dsp:cNvSpPr/>
      </dsp:nvSpPr>
      <dsp:spPr>
        <a:xfrm>
          <a:off x="4294762" y="2641879"/>
          <a:ext cx="3475185" cy="208511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5. Năng lực tổ chức</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Thiết lập, duy trì &amp; củng cố cơ cấu tổ chức</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Phân công rõ nguồn nhân lực</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Trách nhiệm về MT-XH phải được cụ thể hóa</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Năng lực &amp; đào tạo nhân sự</a:t>
          </a:r>
        </a:p>
        <a:p>
          <a:pPr marL="0" lvl="0" indent="0" algn="ctr" defTabSz="800100">
            <a:lnSpc>
              <a:spcPct val="90000"/>
            </a:lnSpc>
            <a:spcBef>
              <a:spcPct val="0"/>
            </a:spcBef>
            <a:spcAft>
              <a:spcPct val="35000"/>
            </a:spcAft>
            <a:buNone/>
          </a:pPr>
          <a:endParaRPr lang="en-US" sz="18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4294762" y="2641879"/>
        <a:ext cx="3475185" cy="2085111"/>
      </dsp:txXfrm>
    </dsp:sp>
    <dsp:sp modelId="{BF160FDE-5C62-45B5-8D8E-AA2203A5CAB2}">
      <dsp:nvSpPr>
        <dsp:cNvPr id="0" name=""/>
        <dsp:cNvSpPr/>
      </dsp:nvSpPr>
      <dsp:spPr>
        <a:xfrm>
          <a:off x="8117466" y="2641879"/>
          <a:ext cx="3475185" cy="208511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6. Sẵn sàng đối ứng tình huống khẩn cấp</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Xây dựng chương trình ứng phó</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Xác định khu vực, cộng đồng bị ảnh hưởng, quy trình ứng phó, phân công trách nhiệm</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Phối hợp cộng đồng &amp; cơ quan địa phương</a:t>
          </a:r>
        </a:p>
      </dsp:txBody>
      <dsp:txXfrm>
        <a:off x="8117466" y="2641879"/>
        <a:ext cx="3475185" cy="208511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5682C3-0D94-4C92-8994-28DB8847E555}">
      <dsp:nvSpPr>
        <dsp:cNvPr id="0" name=""/>
        <dsp:cNvSpPr/>
      </dsp:nvSpPr>
      <dsp:spPr>
        <a:xfrm>
          <a:off x="2081" y="148488"/>
          <a:ext cx="3398023" cy="2038814"/>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7. Giám sát</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Thiết lập quy trình giám sát: xây dựng quy trình, phối hợp thiết lập &amp; giám sát với Bên quản lý, Mời đại diện cộng đồng tham gia</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Quá trình giám sát: ghi chép, lưu giữ thông tin</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Vai trò lãnh đạo cấp cao</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081" y="148488"/>
        <a:ext cx="3398023" cy="2038814"/>
      </dsp:txXfrm>
    </dsp:sp>
    <dsp:sp modelId="{9B153B15-D822-4E51-B07F-4EB839189969}">
      <dsp:nvSpPr>
        <dsp:cNvPr id="0" name=""/>
        <dsp:cNvSpPr/>
      </dsp:nvSpPr>
      <dsp:spPr>
        <a:xfrm>
          <a:off x="3739908" y="93827"/>
          <a:ext cx="3547604" cy="2148135"/>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8. Sự tham gia của cộng đồng</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Phân tích đối tượng liên quan &amp; lập kế hoạch</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Công bố &amp; truyền đạt thông tin</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Tham vấn &amp; tham gia thực chất</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Cơ chế khiếu nại</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Báo cáo thường xuyên cộng đồng bị ảnh hưởng</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3739908" y="93827"/>
        <a:ext cx="3547604" cy="2148135"/>
      </dsp:txXfrm>
    </dsp:sp>
    <dsp:sp modelId="{9FCB3000-ACE7-4066-8C88-CE1777543F88}">
      <dsp:nvSpPr>
        <dsp:cNvPr id="0" name=""/>
        <dsp:cNvSpPr/>
      </dsp:nvSpPr>
      <dsp:spPr>
        <a:xfrm>
          <a:off x="7627315" y="148488"/>
          <a:ext cx="3667928" cy="2038814"/>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9.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Phân</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tích</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đối</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tượng</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lập</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kế</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hoạch</a:t>
          </a:r>
          <a:endPar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Xác</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định</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bên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liên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quan</a:t>
          </a:r>
          <a:endPar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Xây</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kế</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hoạch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tham</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gia</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cộng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đồng</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Công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bố</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thông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tin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Tham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vấn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tham</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vấn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toàn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diện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Trách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nhiệm</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bên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quản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lý</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phủ</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627315" y="148488"/>
        <a:ext cx="3667928" cy="2038814"/>
      </dsp:txXfrm>
    </dsp:sp>
    <dsp:sp modelId="{50738902-AB3A-4854-8913-035570B0177A}">
      <dsp:nvSpPr>
        <dsp:cNvPr id="0" name=""/>
        <dsp:cNvSpPr/>
      </dsp:nvSpPr>
      <dsp:spPr>
        <a:xfrm>
          <a:off x="103054" y="2581765"/>
          <a:ext cx="3615565" cy="2038814"/>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10. Truyền thông </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Triển khai &amp; duy trì kênh truyền thông: </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Tiếp nhận thông tin từ bên ngoài</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Xem xét &amp; đánh giá các vấn đề </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Cung cấp phản hồi</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Điều chỉnh chương trình quản lý</a:t>
          </a:r>
        </a:p>
      </dsp:txBody>
      <dsp:txXfrm>
        <a:off x="103054" y="2581765"/>
        <a:ext cx="3615565" cy="2038814"/>
      </dsp:txXfrm>
    </dsp:sp>
    <dsp:sp modelId="{E1682A26-D29B-4C4C-B9E0-0866522CA283}">
      <dsp:nvSpPr>
        <dsp:cNvPr id="0" name=""/>
        <dsp:cNvSpPr/>
      </dsp:nvSpPr>
      <dsp:spPr>
        <a:xfrm>
          <a:off x="4058421" y="2581765"/>
          <a:ext cx="3398023" cy="2038814"/>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11. Cơ chế khiếu nại</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Cơ chế khiếu nại, tiếp nhận giải quyết khiếu nại, mối lo liên quan MT-XH</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Phù hợp quy mô, rủi ro &amp; tác động dự án</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Lấy cộng đồng ảnh hưởng làm đối tượng chính</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Xử lý kịp thời</a:t>
          </a:r>
        </a:p>
        <a:p>
          <a:pPr marL="0" lvl="0" indent="0" algn="ctr" defTabSz="800100">
            <a:lnSpc>
              <a:spcPct val="90000"/>
            </a:lnSpc>
            <a:spcBef>
              <a:spcPct val="0"/>
            </a:spcBef>
            <a:spcAft>
              <a:spcPct val="35000"/>
            </a:spcAft>
            <a:buNone/>
          </a:pPr>
          <a:endParaRPr lang="en-US" sz="18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4058421" y="2581765"/>
        <a:ext cx="3398023" cy="2038814"/>
      </dsp:txXfrm>
    </dsp:sp>
    <dsp:sp modelId="{BF160FDE-5C62-45B5-8D8E-AA2203A5CAB2}">
      <dsp:nvSpPr>
        <dsp:cNvPr id="0" name=""/>
        <dsp:cNvSpPr/>
      </dsp:nvSpPr>
      <dsp:spPr>
        <a:xfrm>
          <a:off x="7796248" y="2581765"/>
          <a:ext cx="3398023" cy="2038814"/>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12. Báo cáo đến cộng đồng </a:t>
          </a:r>
        </a:p>
        <a:p>
          <a:pPr marL="0" lvl="0" indent="0" algn="l" defTabSz="800100">
            <a:lnSpc>
              <a:spcPct val="90000"/>
            </a:lnSpc>
            <a:spcBef>
              <a:spcPct val="0"/>
            </a:spcBef>
            <a:spcAft>
              <a:spcPct val="35000"/>
            </a:spcAft>
            <a:buNone/>
          </a:pPr>
          <a:r>
            <a:rPr lang="en-US" sz="14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Phải cung cấp báo cáo định kỳ</a:t>
          </a:r>
        </a:p>
        <a:p>
          <a:pPr marL="0" lvl="0" indent="0" algn="l" defTabSz="800100">
            <a:lnSpc>
              <a:spcPct val="90000"/>
            </a:lnSpc>
            <a:spcBef>
              <a:spcPct val="0"/>
            </a:spcBef>
            <a:spcAft>
              <a:spcPct val="35000"/>
            </a:spcAft>
            <a:buNone/>
          </a:pPr>
          <a:r>
            <a:rPr lang="en-US" sz="14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Mô tả tiến độ thực hiện kế hoạch hành động</a:t>
          </a:r>
        </a:p>
        <a:p>
          <a:pPr marL="0" lvl="0" indent="0" algn="l" defTabSz="800100">
            <a:lnSpc>
              <a:spcPct val="90000"/>
            </a:lnSpc>
            <a:spcBef>
              <a:spcPct val="0"/>
            </a:spcBef>
            <a:spcAft>
              <a:spcPct val="35000"/>
            </a:spcAft>
            <a:buNone/>
          </a:pPr>
          <a:r>
            <a:rPr lang="en-US" sz="14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Thông tin các vấn đề được nêu ra trong tham vấn </a:t>
          </a:r>
        </a:p>
        <a:p>
          <a:pPr marL="0" lvl="0" indent="0" algn="l" defTabSz="800100">
            <a:lnSpc>
              <a:spcPct val="90000"/>
            </a:lnSpc>
            <a:spcBef>
              <a:spcPct val="0"/>
            </a:spcBef>
            <a:spcAft>
              <a:spcPct val="35000"/>
            </a:spcAft>
            <a:buNone/>
          </a:pPr>
          <a:r>
            <a:rPr lang="en-US" sz="14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Biện pháp giảm nhen</a:t>
          </a:r>
        </a:p>
        <a:p>
          <a:pPr marL="0" lvl="0" indent="0" algn="l" defTabSz="800100">
            <a:lnSpc>
              <a:spcPct val="90000"/>
            </a:lnSpc>
            <a:spcBef>
              <a:spcPct val="0"/>
            </a:spcBef>
            <a:spcAft>
              <a:spcPct val="35000"/>
            </a:spcAft>
            <a:buNone/>
          </a:pPr>
          <a:r>
            <a:rPr lang="en-US" sz="14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Tần suất báo cáo</a:t>
          </a:r>
        </a:p>
      </dsp:txBody>
      <dsp:txXfrm>
        <a:off x="7796248" y="2581765"/>
        <a:ext cx="3398023" cy="203881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360E1-9CF8-4A0D-818B-F43FBD870C6C}">
      <dsp:nvSpPr>
        <dsp:cNvPr id="0" name=""/>
        <dsp:cNvSpPr/>
      </dsp:nvSpPr>
      <dsp:spPr>
        <a:xfrm>
          <a:off x="1368" y="0"/>
          <a:ext cx="3438200" cy="1296055"/>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E03C07-A1E8-4A10-BC10-2C1F37304B16}">
      <dsp:nvSpPr>
        <dsp:cNvPr id="0" name=""/>
        <dsp:cNvSpPr/>
      </dsp:nvSpPr>
      <dsp:spPr>
        <a:xfrm>
          <a:off x="918221" y="324013"/>
          <a:ext cx="2903369" cy="1296055"/>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1. Giới thiệu</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956181" y="361973"/>
        <a:ext cx="2827449" cy="1220135"/>
      </dsp:txXfrm>
    </dsp:sp>
    <dsp:sp modelId="{01E28DE3-D2A4-4D5B-8683-C82D6D71D370}">
      <dsp:nvSpPr>
        <dsp:cNvPr id="0" name=""/>
        <dsp:cNvSpPr/>
      </dsp:nvSpPr>
      <dsp:spPr>
        <a:xfrm>
          <a:off x="3928557" y="0"/>
          <a:ext cx="3438200" cy="1296055"/>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4DF4F0-8FA2-48E4-8DCC-602384CB7D3A}">
      <dsp:nvSpPr>
        <dsp:cNvPr id="0" name=""/>
        <dsp:cNvSpPr/>
      </dsp:nvSpPr>
      <dsp:spPr>
        <a:xfrm>
          <a:off x="4845411" y="324013"/>
          <a:ext cx="2903369" cy="1296055"/>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2. Mục tiêu</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4883371" y="361973"/>
        <a:ext cx="2827449" cy="1220135"/>
      </dsp:txXfrm>
    </dsp:sp>
    <dsp:sp modelId="{F45D3BAE-545D-45D5-8FC9-9724BE6A1EA9}">
      <dsp:nvSpPr>
        <dsp:cNvPr id="0" name=""/>
        <dsp:cNvSpPr/>
      </dsp:nvSpPr>
      <dsp:spPr>
        <a:xfrm>
          <a:off x="7855746" y="0"/>
          <a:ext cx="3438200" cy="1296055"/>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8208D08-8EC5-4782-919C-BC430DFB6ACF}">
      <dsp:nvSpPr>
        <dsp:cNvPr id="0" name=""/>
        <dsp:cNvSpPr/>
      </dsp:nvSpPr>
      <dsp:spPr>
        <a:xfrm>
          <a:off x="8772600" y="324013"/>
          <a:ext cx="2903369" cy="1296055"/>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3. Phạm vi áp dụng</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8810560" y="361973"/>
        <a:ext cx="2827449" cy="122013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4CFDD-629F-4BA0-A30D-06720D561233}">
      <dsp:nvSpPr>
        <dsp:cNvPr id="0" name=""/>
        <dsp:cNvSpPr/>
      </dsp:nvSpPr>
      <dsp:spPr>
        <a:xfrm>
          <a:off x="4151" y="111237"/>
          <a:ext cx="2496240" cy="969687"/>
        </a:xfrm>
        <a:prstGeom prst="rect">
          <a:avLst/>
        </a:prstGeom>
        <a:solidFill>
          <a:srgbClr val="009DD9">
            <a:hueOff val="0"/>
            <a:satOff val="0"/>
            <a:lumOff val="0"/>
            <a:alphaOff val="0"/>
          </a:srgbClr>
        </a:solidFill>
        <a:ln w="25400" cap="flat" cmpd="sng" algn="ctr">
          <a:solidFill>
            <a:srgbClr val="009DD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FF"/>
              </a:solidFill>
              <a:latin typeface="Cambria" panose="02040503050406030204" pitchFamily="18" charset="0"/>
              <a:ea typeface="Cambria" panose="02040503050406030204" pitchFamily="18" charset="0"/>
              <a:cs typeface="+mn-cs"/>
            </a:rPr>
            <a:t>Điều kiện làm việc &amp; quản lý quan hệ với NLĐ</a:t>
          </a:r>
        </a:p>
      </dsp:txBody>
      <dsp:txXfrm>
        <a:off x="4151" y="111237"/>
        <a:ext cx="2496240" cy="969687"/>
      </dsp:txXfrm>
    </dsp:sp>
    <dsp:sp modelId="{1B41CBE9-944F-468A-90DE-0F5112804798}">
      <dsp:nvSpPr>
        <dsp:cNvPr id="0" name=""/>
        <dsp:cNvSpPr/>
      </dsp:nvSpPr>
      <dsp:spPr>
        <a:xfrm>
          <a:off x="4151" y="1080925"/>
          <a:ext cx="2496240" cy="3351645"/>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Font typeface="Courier New" panose="02070309020205020404" pitchFamily="49" charset="0"/>
            <a:buChar char="o"/>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Chính sách &amp; quản lý nguồn nhân lực</a:t>
          </a:r>
        </a:p>
        <a:p>
          <a:pPr marL="171450" lvl="1" indent="-171450" algn="l" defTabSz="800100">
            <a:lnSpc>
              <a:spcPct val="90000"/>
            </a:lnSpc>
            <a:spcBef>
              <a:spcPct val="0"/>
            </a:spcBef>
            <a:spcAft>
              <a:spcPct val="15000"/>
            </a:spcAft>
            <a:buFont typeface="Courier New" panose="02070309020205020404" pitchFamily="49" charset="0"/>
            <a:buChar char="o"/>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Các điều kiện &amp; điều khoản làm việc</a:t>
          </a:r>
        </a:p>
        <a:p>
          <a:pPr marL="171450" lvl="1" indent="-171450" algn="l" defTabSz="800100">
            <a:lnSpc>
              <a:spcPct val="90000"/>
            </a:lnSpc>
            <a:spcBef>
              <a:spcPct val="0"/>
            </a:spcBef>
            <a:spcAft>
              <a:spcPct val="15000"/>
            </a:spcAft>
            <a:buFont typeface="Courier New" panose="02070309020205020404" pitchFamily="49" charset="0"/>
            <a:buChar char="o"/>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Tổ chức NLĐ</a:t>
          </a:r>
        </a:p>
        <a:p>
          <a:pPr marL="171450" lvl="1" indent="-171450" algn="l" defTabSz="800100">
            <a:lnSpc>
              <a:spcPct val="90000"/>
            </a:lnSpc>
            <a:spcBef>
              <a:spcPct val="0"/>
            </a:spcBef>
            <a:spcAft>
              <a:spcPct val="15000"/>
            </a:spcAft>
            <a:buFont typeface="Courier New" panose="02070309020205020404" pitchFamily="49" charset="0"/>
            <a:buChar char="o"/>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phân biệt đối xử &amp; quyền bình đẳng</a:t>
          </a:r>
        </a:p>
        <a:p>
          <a:pPr marL="171450" lvl="1" indent="-171450" algn="l" defTabSz="800100">
            <a:lnSpc>
              <a:spcPct val="90000"/>
            </a:lnSpc>
            <a:spcBef>
              <a:spcPct val="0"/>
            </a:spcBef>
            <a:spcAft>
              <a:spcPct val="15000"/>
            </a:spcAft>
            <a:buFont typeface="Courier New" panose="02070309020205020404" pitchFamily="49" charset="0"/>
            <a:buChar char="o"/>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Thôi việc</a:t>
          </a:r>
        </a:p>
        <a:p>
          <a:pPr marL="171450" lvl="1" indent="-171450" algn="l" defTabSz="800100">
            <a:lnSpc>
              <a:spcPct val="90000"/>
            </a:lnSpc>
            <a:spcBef>
              <a:spcPct val="0"/>
            </a:spcBef>
            <a:spcAft>
              <a:spcPct val="15000"/>
            </a:spcAft>
            <a:buFont typeface="Courier New" panose="02070309020205020404" pitchFamily="49" charset="0"/>
            <a:buChar char="o"/>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Cơ chế khiếu nại</a:t>
          </a:r>
        </a:p>
      </dsp:txBody>
      <dsp:txXfrm>
        <a:off x="4151" y="1080925"/>
        <a:ext cx="2496240" cy="3351645"/>
      </dsp:txXfrm>
    </dsp:sp>
    <dsp:sp modelId="{9595A9BA-973C-4782-AA04-57A3AFEC46FD}">
      <dsp:nvSpPr>
        <dsp:cNvPr id="0" name=""/>
        <dsp:cNvSpPr/>
      </dsp:nvSpPr>
      <dsp:spPr>
        <a:xfrm>
          <a:off x="2849865" y="111237"/>
          <a:ext cx="2496240" cy="969687"/>
        </a:xfrm>
        <a:prstGeom prst="rect">
          <a:avLst/>
        </a:prstGeom>
        <a:solidFill>
          <a:srgbClr val="009DD9">
            <a:hueOff val="-279374"/>
            <a:satOff val="-3219"/>
            <a:lumOff val="720"/>
            <a:alphaOff val="0"/>
          </a:srgbClr>
        </a:solidFill>
        <a:ln w="25400" cap="flat" cmpd="sng" algn="ctr">
          <a:solidFill>
            <a:srgbClr val="009DD9">
              <a:hueOff val="-279374"/>
              <a:satOff val="-3219"/>
              <a:lumOff val="72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b="1" kern="1200">
              <a:solidFill>
                <a:srgbClr val="FFFFFF"/>
              </a:solidFill>
              <a:latin typeface="Cambria" panose="02040503050406030204" pitchFamily="18" charset="0"/>
              <a:ea typeface="Cambria" panose="02040503050406030204" pitchFamily="18" charset="0"/>
              <a:cs typeface="+mn-cs"/>
            </a:rPr>
            <a:t>Bảo vệ lực lượng lao động</a:t>
          </a:r>
        </a:p>
      </dsp:txBody>
      <dsp:txXfrm>
        <a:off x="2849865" y="111237"/>
        <a:ext cx="2496240" cy="969687"/>
      </dsp:txXfrm>
    </dsp:sp>
    <dsp:sp modelId="{EE8B42B6-5DD4-41FC-B1B0-C0BAAEF4055C}">
      <dsp:nvSpPr>
        <dsp:cNvPr id="0" name=""/>
        <dsp:cNvSpPr/>
      </dsp:nvSpPr>
      <dsp:spPr>
        <a:xfrm>
          <a:off x="2849865" y="1080925"/>
          <a:ext cx="2496240" cy="3351645"/>
        </a:xfrm>
        <a:prstGeom prst="rect">
          <a:avLst/>
        </a:prstGeom>
        <a:solidFill>
          <a:srgbClr val="009DD9">
            <a:tint val="40000"/>
            <a:alpha val="90000"/>
            <a:hueOff val="-484193"/>
            <a:satOff val="-44"/>
            <a:lumOff val="13"/>
            <a:alphaOff val="0"/>
          </a:srgbClr>
        </a:solidFill>
        <a:ln w="25400" cap="flat" cmpd="sng" algn="ctr">
          <a:solidFill>
            <a:srgbClr val="009DD9">
              <a:tint val="40000"/>
              <a:alpha val="90000"/>
              <a:hueOff val="-484193"/>
              <a:satOff val="-44"/>
              <a:lumOff val="13"/>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Arial"/>
              <a:ea typeface="+mn-ea"/>
              <a:cs typeface="+mn-cs"/>
            </a:rPr>
            <a:t>Không sử dụng lao động trẻ em</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Arial"/>
              <a:ea typeface="+mn-ea"/>
              <a:cs typeface="+mn-cs"/>
            </a:rPr>
            <a:t>Không sử dụng lao động cưỡng bức</a:t>
          </a:r>
        </a:p>
        <a:p>
          <a:pPr marL="228600" lvl="1" indent="-228600" algn="l" defTabSz="889000">
            <a:lnSpc>
              <a:spcPct val="90000"/>
            </a:lnSpc>
            <a:spcBef>
              <a:spcPct val="0"/>
            </a:spcBef>
            <a:spcAft>
              <a:spcPct val="15000"/>
            </a:spcAft>
            <a:buFont typeface="Courier New" panose="02070309020205020404" pitchFamily="49" charset="0"/>
            <a:buChar char="o"/>
          </a:pPr>
          <a:endParaRPr lang="en-US" sz="2000" kern="1200">
            <a:solidFill>
              <a:srgbClr val="000000">
                <a:hueOff val="0"/>
                <a:satOff val="0"/>
                <a:lumOff val="0"/>
                <a:alphaOff val="0"/>
              </a:srgbClr>
            </a:solidFill>
            <a:latin typeface="Arial"/>
            <a:ea typeface="+mn-ea"/>
            <a:cs typeface="+mn-cs"/>
          </a:endParaRPr>
        </a:p>
      </dsp:txBody>
      <dsp:txXfrm>
        <a:off x="2849865" y="1080925"/>
        <a:ext cx="2496240" cy="3351645"/>
      </dsp:txXfrm>
    </dsp:sp>
    <dsp:sp modelId="{187B919F-24D3-467B-878C-DF033B897BB1}">
      <dsp:nvSpPr>
        <dsp:cNvPr id="0" name=""/>
        <dsp:cNvSpPr/>
      </dsp:nvSpPr>
      <dsp:spPr>
        <a:xfrm>
          <a:off x="5695579" y="111237"/>
          <a:ext cx="2496240" cy="969687"/>
        </a:xfrm>
        <a:prstGeom prst="rect">
          <a:avLst/>
        </a:prstGeom>
        <a:solidFill>
          <a:srgbClr val="009DD9">
            <a:hueOff val="-558749"/>
            <a:satOff val="-6439"/>
            <a:lumOff val="1439"/>
            <a:alphaOff val="0"/>
          </a:srgbClr>
        </a:solidFill>
        <a:ln w="25400" cap="flat" cmpd="sng" algn="ctr">
          <a:solidFill>
            <a:srgbClr val="009DD9">
              <a:hueOff val="-558749"/>
              <a:satOff val="-6439"/>
              <a:lumOff val="1439"/>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b="1" kern="1200">
              <a:solidFill>
                <a:srgbClr val="FFFFFF"/>
              </a:solidFill>
              <a:latin typeface="Cambria" panose="02040503050406030204" pitchFamily="18" charset="0"/>
              <a:ea typeface="Cambria" panose="02040503050406030204" pitchFamily="18" charset="0"/>
              <a:cs typeface="+mn-cs"/>
            </a:rPr>
            <a:t>An toàn &amp; sức khỏe nghề nghiệp </a:t>
          </a:r>
        </a:p>
      </dsp:txBody>
      <dsp:txXfrm>
        <a:off x="5695579" y="111237"/>
        <a:ext cx="2496240" cy="969687"/>
      </dsp:txXfrm>
    </dsp:sp>
    <dsp:sp modelId="{955B4FEA-EF82-4AD0-AC1D-208FB4A5E334}">
      <dsp:nvSpPr>
        <dsp:cNvPr id="0" name=""/>
        <dsp:cNvSpPr/>
      </dsp:nvSpPr>
      <dsp:spPr>
        <a:xfrm>
          <a:off x="5695579" y="1080925"/>
          <a:ext cx="2496240" cy="3351645"/>
        </a:xfrm>
        <a:prstGeom prst="rect">
          <a:avLst/>
        </a:prstGeom>
        <a:solidFill>
          <a:srgbClr val="009DD9">
            <a:tint val="40000"/>
            <a:alpha val="90000"/>
            <a:hueOff val="-968386"/>
            <a:satOff val="-89"/>
            <a:lumOff val="26"/>
            <a:alphaOff val="0"/>
          </a:srgbClr>
        </a:solidFill>
        <a:ln w="25400" cap="flat" cmpd="sng" algn="ctr">
          <a:solidFill>
            <a:srgbClr val="009DD9">
              <a:tint val="40000"/>
              <a:alpha val="90000"/>
              <a:hueOff val="-968386"/>
              <a:satOff val="-89"/>
              <a:lumOff val="26"/>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Đảm bảo môi trường làm việc an toàn &amp; lành mạnh, xem xét rủi ro ngành nghề</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Chủ động phòng ngừa tai nạn</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Xác định rủi ro nguy hiểm</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solidFill>
              <a:latin typeface="Cambria" panose="02040503050406030204" pitchFamily="18" charset="0"/>
              <a:ea typeface="Cambria" panose="02040503050406030204" pitchFamily="18" charset="0"/>
              <a:cs typeface="+mn-cs"/>
            </a:rPr>
            <a:t>Phòng ngừa &amp; bảo vệ, đào tạo</a:t>
          </a:r>
        </a:p>
      </dsp:txBody>
      <dsp:txXfrm>
        <a:off x="5695579" y="1080925"/>
        <a:ext cx="2496240" cy="3351645"/>
      </dsp:txXfrm>
    </dsp:sp>
    <dsp:sp modelId="{65C0209A-46E2-4F03-8FE2-65361B23341E}">
      <dsp:nvSpPr>
        <dsp:cNvPr id="0" name=""/>
        <dsp:cNvSpPr/>
      </dsp:nvSpPr>
      <dsp:spPr>
        <a:xfrm>
          <a:off x="8541294" y="111237"/>
          <a:ext cx="2496240" cy="969687"/>
        </a:xfrm>
        <a:prstGeom prst="rect">
          <a:avLst/>
        </a:prstGeom>
        <a:solidFill>
          <a:srgbClr val="009DD9">
            <a:hueOff val="-838123"/>
            <a:satOff val="-9658"/>
            <a:lumOff val="2159"/>
            <a:alphaOff val="0"/>
          </a:srgbClr>
        </a:solidFill>
        <a:ln w="25400" cap="flat" cmpd="sng" algn="ctr">
          <a:solidFill>
            <a:srgbClr val="009DD9">
              <a:hueOff val="-838123"/>
              <a:satOff val="-9658"/>
              <a:lumOff val="2159"/>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b="1" kern="1200">
              <a:solidFill>
                <a:srgbClr val="FFFFFF"/>
              </a:solidFill>
              <a:latin typeface="Cambria" panose="02040503050406030204" pitchFamily="18" charset="0"/>
              <a:ea typeface="Cambria" panose="02040503050406030204" pitchFamily="18" charset="0"/>
              <a:cs typeface="+mn-cs"/>
            </a:rPr>
            <a:t>LĐ do bên thứ 3 thuê &amp; Chuỗi cung ứng</a:t>
          </a:r>
        </a:p>
      </dsp:txBody>
      <dsp:txXfrm>
        <a:off x="8541294" y="111237"/>
        <a:ext cx="2496240" cy="969687"/>
      </dsp:txXfrm>
    </dsp:sp>
    <dsp:sp modelId="{5578A797-4997-482D-8967-8BBDE1D23DD9}">
      <dsp:nvSpPr>
        <dsp:cNvPr id="0" name=""/>
        <dsp:cNvSpPr/>
      </dsp:nvSpPr>
      <dsp:spPr>
        <a:xfrm>
          <a:off x="8541294" y="1080925"/>
          <a:ext cx="2496240" cy="3351645"/>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Xác định rủi ro lđ trẻ em &amp; lđ cưỡng bức</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Xây dựng quy trình &amp; BP xử lý nguy cơ cao về ATLĐ</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Xác định mức độ kiểm soát &amp; ảnh hưởng với NCC</a:t>
          </a:r>
        </a:p>
        <a:p>
          <a:pPr marL="228600" lvl="1" indent="-228600" algn="l" defTabSz="889000">
            <a:lnSpc>
              <a:spcPct val="90000"/>
            </a:lnSpc>
            <a:spcBef>
              <a:spcPct val="0"/>
            </a:spcBef>
            <a:spcAft>
              <a:spcPct val="15000"/>
            </a:spcAft>
            <a:buFont typeface="Courier New" panose="02070309020205020404" pitchFamily="49" charset="0"/>
            <a:buChar char="o"/>
          </a:pPr>
          <a:endParaRPr lang="en-US" sz="2000" kern="1200">
            <a:solidFill>
              <a:srgbClr val="000000"/>
            </a:solidFill>
            <a:latin typeface="Cambria" panose="02040503050406030204" pitchFamily="18" charset="0"/>
            <a:ea typeface="Cambria" panose="02040503050406030204" pitchFamily="18" charset="0"/>
            <a:cs typeface="+mn-cs"/>
          </a:endParaRPr>
        </a:p>
      </dsp:txBody>
      <dsp:txXfrm>
        <a:off x="8541294" y="1080925"/>
        <a:ext cx="2496240" cy="335164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5682C3-0D94-4C92-8994-28DB8847E555}">
      <dsp:nvSpPr>
        <dsp:cNvPr id="0" name=""/>
        <dsp:cNvSpPr/>
      </dsp:nvSpPr>
      <dsp:spPr>
        <a:xfrm>
          <a:off x="141216" y="10480"/>
          <a:ext cx="3442154" cy="205102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 Chính sách &amp; Quy trình quản lý nguồn nhân lực</a:t>
          </a:r>
        </a:p>
        <a:p>
          <a:pPr marL="0" lvl="0" indent="0" algn="l" defTabSz="889000">
            <a:lnSpc>
              <a:spcPct val="90000"/>
            </a:lnSpc>
            <a:spcBef>
              <a:spcPct val="0"/>
            </a:spcBef>
            <a:spcAft>
              <a:spcPct val="35000"/>
            </a:spcAft>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Ban hành chính sách &amp; quy trình nhân sự phù hợp quy mô</a:t>
          </a:r>
        </a:p>
        <a:p>
          <a:pPr marL="0" lvl="0" indent="0" algn="l" defTabSz="889000">
            <a:lnSpc>
              <a:spcPct val="90000"/>
            </a:lnSpc>
            <a:spcBef>
              <a:spcPct val="0"/>
            </a:spcBef>
            <a:spcAft>
              <a:spcPct val="35000"/>
            </a:spcAft>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Cung cấp quyền lợi, luật lao động &amp; điều khoản liên quan</a:t>
          </a:r>
          <a:endParaRPr lang="en-US" sz="18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141216" y="10480"/>
        <a:ext cx="3442154" cy="2051021"/>
      </dsp:txXfrm>
    </dsp:sp>
    <dsp:sp modelId="{9B153B15-D822-4E51-B07F-4EB839189969}">
      <dsp:nvSpPr>
        <dsp:cNvPr id="0" name=""/>
        <dsp:cNvSpPr/>
      </dsp:nvSpPr>
      <dsp:spPr>
        <a:xfrm>
          <a:off x="3927585" y="3345"/>
          <a:ext cx="3442154" cy="2065292"/>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2. Điều kiện &amp; điều khoản làm việc</a:t>
          </a:r>
        </a:p>
        <a:p>
          <a:pPr marL="0" lvl="0" indent="0" algn="l" defTabSz="889000">
            <a:lnSpc>
              <a:spcPct val="90000"/>
            </a:lnSpc>
            <a:spcBef>
              <a:spcPct val="0"/>
            </a:spcBef>
            <a:spcAft>
              <a:spcPct val="35000"/>
            </a:spcAft>
            <a:buNone/>
          </a:pPr>
          <a:r>
            <a:rPr lang="en-US" sz="17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Tôn trọng thỏa ước lao động tập thể</a:t>
          </a:r>
        </a:p>
        <a:p>
          <a:pPr marL="0" lvl="0" indent="0" algn="l" defTabSz="889000">
            <a:lnSpc>
              <a:spcPct val="90000"/>
            </a:lnSpc>
            <a:spcBef>
              <a:spcPct val="0"/>
            </a:spcBef>
            <a:spcAft>
              <a:spcPct val="35000"/>
            </a:spcAft>
            <a:buNone/>
          </a:pPr>
          <a:r>
            <a:rPr lang="en-US" sz="17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Cung cấp điều kiện làm việc hợp lý</a:t>
          </a:r>
        </a:p>
        <a:p>
          <a:pPr marL="0" lvl="0" indent="0" algn="l" defTabSz="889000">
            <a:lnSpc>
              <a:spcPct val="90000"/>
            </a:lnSpc>
            <a:spcBef>
              <a:spcPct val="0"/>
            </a:spcBef>
            <a:spcAft>
              <a:spcPct val="35000"/>
            </a:spcAft>
            <a:buNone/>
          </a:pPr>
          <a:r>
            <a:rPr lang="en-US" sz="17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LĐ nhập cư được đối xử bình đẳng</a:t>
          </a:r>
          <a:endParaRPr lang="en-US" sz="17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3927585" y="3345"/>
        <a:ext cx="3442154" cy="2065292"/>
      </dsp:txXfrm>
    </dsp:sp>
    <dsp:sp modelId="{9FCB3000-ACE7-4066-8C88-CE1777543F88}">
      <dsp:nvSpPr>
        <dsp:cNvPr id="0" name=""/>
        <dsp:cNvSpPr/>
      </dsp:nvSpPr>
      <dsp:spPr>
        <a:xfrm>
          <a:off x="7644423" y="33715"/>
          <a:ext cx="3442154" cy="196878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3. Tổ chức của NLĐ</a:t>
          </a:r>
        </a:p>
        <a:p>
          <a:pPr marL="0" lvl="0" indent="0" algn="l" defTabSz="889000">
            <a:lnSpc>
              <a:spcPct val="90000"/>
            </a:lnSpc>
            <a:spcBef>
              <a:spcPct val="0"/>
            </a:spcBef>
            <a:spcAft>
              <a:spcPct val="35000"/>
            </a:spcAft>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Tuân thủ theo quyền lập hội &amp; Thương lượng tập thể</a:t>
          </a:r>
        </a:p>
        <a:p>
          <a:pPr marL="0" lvl="0" indent="0" algn="l" defTabSz="889000">
            <a:lnSpc>
              <a:spcPct val="90000"/>
            </a:lnSpc>
            <a:spcBef>
              <a:spcPct val="0"/>
            </a:spcBef>
            <a:spcAft>
              <a:spcPct val="35000"/>
            </a:spcAft>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ngăn cản NLĐ tham gia rổ chức, không trả thù, phân biệt đối xử</a:t>
          </a:r>
          <a:endParaRPr lang="en-US" sz="18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644423" y="33715"/>
        <a:ext cx="3442154" cy="1968781"/>
      </dsp:txXfrm>
    </dsp:sp>
    <dsp:sp modelId="{50738902-AB3A-4854-8913-035570B0177A}">
      <dsp:nvSpPr>
        <dsp:cNvPr id="0" name=""/>
        <dsp:cNvSpPr/>
      </dsp:nvSpPr>
      <dsp:spPr>
        <a:xfrm>
          <a:off x="31033" y="2494803"/>
          <a:ext cx="3662520" cy="2275167"/>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4. </a:t>
          </a:r>
          <a:r>
            <a:rPr lang="en-US" sz="2000" b="1" u="none"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phân biệt đối xử &amp; cơ hội bình đẳng</a:t>
          </a:r>
          <a:endPar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tuyển dụng, đãi ngộ trên đặc điểm cá nhân</a:t>
          </a:r>
        </a:p>
        <a:p>
          <a:pPr marL="0" lvl="0" indent="0" algn="l" defTabSz="889000">
            <a:lnSpc>
              <a:spcPct val="90000"/>
            </a:lnSpc>
            <a:spcBef>
              <a:spcPct val="0"/>
            </a:spcBef>
            <a:spcAft>
              <a:spcPct val="35000"/>
            </a:spcAft>
            <a:buNone/>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Có biện pháp ngăn chặn, quấy rối, bóc lột</a:t>
          </a:r>
          <a:endParaRPr lang="en-US" sz="18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31033" y="2494803"/>
        <a:ext cx="3662520" cy="2275167"/>
      </dsp:txXfrm>
    </dsp:sp>
    <dsp:sp modelId="{E1682A26-D29B-4C4C-B9E0-0866522CA283}">
      <dsp:nvSpPr>
        <dsp:cNvPr id="0" name=""/>
        <dsp:cNvSpPr/>
      </dsp:nvSpPr>
      <dsp:spPr>
        <a:xfrm>
          <a:off x="4037769" y="2412852"/>
          <a:ext cx="3442154" cy="2439069"/>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5. Cho thôi việc</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Trước khi cho thôi việc hàng loạt, phải phân tích các phương án thay thế</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Nếu không thể tránh </a:t>
          </a: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xây dựng kế hoạch giảm thiểu tác động tiêu cực</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Thực hiện tham vấn với NLĐ, tổ chức đại diện &amp; cơ quan nhà nước</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Thanh toán đầy đủ trợ cấp, BHXH, BH hưu trí</a:t>
          </a:r>
          <a:endPar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ctr" defTabSz="889000">
            <a:lnSpc>
              <a:spcPct val="90000"/>
            </a:lnSpc>
            <a:spcBef>
              <a:spcPct val="0"/>
            </a:spcBef>
            <a:spcAft>
              <a:spcPct val="35000"/>
            </a:spcAft>
            <a:buNone/>
          </a:pPr>
          <a:endParaRPr lang="en-US" sz="18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4037769" y="2412852"/>
        <a:ext cx="3442154" cy="2439069"/>
      </dsp:txXfrm>
    </dsp:sp>
    <dsp:sp modelId="{BF160FDE-5C62-45B5-8D8E-AA2203A5CAB2}">
      <dsp:nvSpPr>
        <dsp:cNvPr id="0" name=""/>
        <dsp:cNvSpPr/>
      </dsp:nvSpPr>
      <dsp:spPr>
        <a:xfrm>
          <a:off x="7749547" y="2427774"/>
          <a:ext cx="3442154" cy="2260028"/>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6.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Cơ</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chế</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khiếu</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nại</a:t>
          </a:r>
          <a:endPar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Phải</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có</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cơ</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chế</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khiếu</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nại</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rõ</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ràng</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minh</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bạch</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dễ</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tiếp</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cận</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không</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trừng</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phạt</a:t>
          </a:r>
          <a:endPar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Thông tin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phải</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được</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giới</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thiệu</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ngày</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khi</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tuyển</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endPar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Không</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giới</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hạn</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việc</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sử</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cơ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chế</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khiếu</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nại</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pháp</a:t>
          </a:r>
          <a:r>
            <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7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lý</a:t>
          </a:r>
          <a:endParaRPr lang="en-US" sz="17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749547" y="2427774"/>
        <a:ext cx="3442154" cy="2260028"/>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CE992-FA20-473B-8793-9E5B0099D7DF}" type="datetimeFigureOut">
              <a:rPr lang="en-US" smtClean="0"/>
              <a:t>12/26/2025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61D9-2678-497E-9DBA-24511D0C2D20}" type="slidenum">
              <a:rPr lang="en-US" smtClean="0"/>
              <a:t>‹#›</a:t>
            </a:fld>
            <a:endParaRPr lang="en-US"/>
          </a:p>
        </p:txBody>
      </p:sp>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12/26/2025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lstStyle/>
          <a:p>
            <a:r>
              <a:rPr lang="en-US" dirty="0"/>
              <a:t>ĐÁNH GIÁ MÔI TRƯỜNG VÀ XÃ HỘI</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C847D-7293-BBA6-3C52-C5E30AAECDF7}"/>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BA4EC4A-CF11-CF14-AD3A-F56161B92ABC}"/>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QUY TRÌNH ĐÁNH GIÁ TÁC ĐỘNG MT &amp; XH</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555C3795-A1B2-2B19-CA0A-B786F2CB6BC2}"/>
              </a:ext>
            </a:extLst>
          </p:cNvPr>
          <p:cNvGraphicFramePr/>
          <p:nvPr>
            <p:extLst>
              <p:ext uri="{D42A27DB-BD31-4B8C-83A1-F6EECF244321}">
                <p14:modId xmlns:p14="http://schemas.microsoft.com/office/powerpoint/2010/main" val="4217081735"/>
              </p:ext>
            </p:extLst>
          </p:nvPr>
        </p:nvGraphicFramePr>
        <p:xfrm>
          <a:off x="1753849" y="2233533"/>
          <a:ext cx="9263921" cy="40473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27708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EE784-EEE1-9395-0052-D36C7B9A0A2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8627A0FC-15FD-B4AB-D4D3-EAC9142CFB43}"/>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QUY TRÌNH ĐÁNH GIÁ TÁC ĐỘNG MT &amp; XH</a:t>
            </a:r>
            <a:endParaRPr lang="en-US" sz="3200" kern="0" dirty="0">
              <a:latin typeface="Cambria"/>
              <a:ea typeface="Cambria"/>
              <a:cs typeface="Cambria"/>
              <a:sym typeface="Cambria"/>
            </a:endParaRPr>
          </a:p>
        </p:txBody>
      </p:sp>
      <p:graphicFrame>
        <p:nvGraphicFramePr>
          <p:cNvPr id="5" name="Table 4">
            <a:extLst>
              <a:ext uri="{FF2B5EF4-FFF2-40B4-BE49-F238E27FC236}">
                <a16:creationId xmlns:a16="http://schemas.microsoft.com/office/drawing/2014/main" id="{5536FE64-502A-7BBB-698F-C4928FD97973}"/>
              </a:ext>
            </a:extLst>
          </p:cNvPr>
          <p:cNvGraphicFramePr>
            <a:graphicFrameLocks noGrp="1"/>
          </p:cNvGraphicFramePr>
          <p:nvPr>
            <p:extLst>
              <p:ext uri="{D42A27DB-BD31-4B8C-83A1-F6EECF244321}">
                <p14:modId xmlns:p14="http://schemas.microsoft.com/office/powerpoint/2010/main" val="1087285445"/>
              </p:ext>
            </p:extLst>
          </p:nvPr>
        </p:nvGraphicFramePr>
        <p:xfrm>
          <a:off x="302302" y="2209949"/>
          <a:ext cx="11587396" cy="4297680"/>
        </p:xfrm>
        <a:graphic>
          <a:graphicData uri="http://schemas.openxmlformats.org/drawingml/2006/table">
            <a:tbl>
              <a:tblPr>
                <a:tableStyleId>{073A0DAA-6AF3-43AB-8588-CEC1D06C72B9}</a:tableStyleId>
              </a:tblPr>
              <a:tblGrid>
                <a:gridCol w="998546">
                  <a:extLst>
                    <a:ext uri="{9D8B030D-6E8A-4147-A177-3AD203B41FA5}">
                      <a16:colId xmlns:a16="http://schemas.microsoft.com/office/drawing/2014/main" val="3985630920"/>
                    </a:ext>
                  </a:extLst>
                </a:gridCol>
                <a:gridCol w="3748800">
                  <a:extLst>
                    <a:ext uri="{9D8B030D-6E8A-4147-A177-3AD203B41FA5}">
                      <a16:colId xmlns:a16="http://schemas.microsoft.com/office/drawing/2014/main" val="578783758"/>
                    </a:ext>
                  </a:extLst>
                </a:gridCol>
                <a:gridCol w="6840050">
                  <a:extLst>
                    <a:ext uri="{9D8B030D-6E8A-4147-A177-3AD203B41FA5}">
                      <a16:colId xmlns:a16="http://schemas.microsoft.com/office/drawing/2014/main" val="1012591714"/>
                    </a:ext>
                  </a:extLst>
                </a:gridCol>
              </a:tblGrid>
              <a:tr h="233205">
                <a:tc>
                  <a:txBody>
                    <a:bodyPr/>
                    <a:lstStyle/>
                    <a:p>
                      <a:pPr algn="ctr"/>
                      <a:r>
                        <a:rPr lang="en-US" sz="1800" b="1"/>
                        <a:t>STT</a:t>
                      </a:r>
                      <a:endParaRPr lang="en-US" sz="1800">
                        <a:latin typeface="Cambria" panose="02040503050406030204" pitchFamily="18" charset="0"/>
                        <a:ea typeface="Cambria" panose="02040503050406030204" pitchFamily="18" charset="0"/>
                      </a:endParaRPr>
                    </a:p>
                  </a:txBody>
                  <a:tcPr anchor="ctr">
                    <a:solidFill>
                      <a:schemeClr val="bg1">
                        <a:lumMod val="75000"/>
                      </a:schemeClr>
                    </a:solidFill>
                  </a:tcPr>
                </a:tc>
                <a:tc>
                  <a:txBody>
                    <a:bodyPr/>
                    <a:lstStyle/>
                    <a:p>
                      <a:pPr algn="ctr"/>
                      <a:r>
                        <a:rPr lang="en-US" sz="1800" b="1"/>
                        <a:t>Xác định dự án, đối tượng</a:t>
                      </a:r>
                      <a:endParaRPr lang="en-US" sz="1800">
                        <a:latin typeface="Cambria" panose="02040503050406030204" pitchFamily="18" charset="0"/>
                        <a:ea typeface="Cambria" panose="02040503050406030204" pitchFamily="18" charset="0"/>
                      </a:endParaRPr>
                    </a:p>
                  </a:txBody>
                  <a:tcPr anchor="ctr">
                    <a:solidFill>
                      <a:schemeClr val="bg1">
                        <a:lumMod val="75000"/>
                      </a:schemeClr>
                    </a:solidFill>
                  </a:tcPr>
                </a:tc>
                <a:tc>
                  <a:txBody>
                    <a:bodyPr/>
                    <a:lstStyle/>
                    <a:p>
                      <a:pPr algn="ctr"/>
                      <a:r>
                        <a:rPr lang="en-US" sz="1800" b="1"/>
                        <a:t>Nội dung chi tiết</a:t>
                      </a:r>
                      <a:endParaRPr lang="vi-VN" sz="1800" b="1">
                        <a:latin typeface="Cambria" panose="02040503050406030204" pitchFamily="18" charset="0"/>
                        <a:ea typeface="Cambria" panose="02040503050406030204" pitchFamily="18" charset="0"/>
                      </a:endParaRPr>
                    </a:p>
                  </a:txBody>
                  <a:tcPr anchor="ctr">
                    <a:solidFill>
                      <a:schemeClr val="bg1">
                        <a:lumMod val="75000"/>
                      </a:schemeClr>
                    </a:solidFill>
                  </a:tcPr>
                </a:tc>
                <a:extLst>
                  <a:ext uri="{0D108BD9-81ED-4DB2-BD59-A6C34878D82A}">
                    <a16:rowId xmlns:a16="http://schemas.microsoft.com/office/drawing/2014/main" val="2169631936"/>
                  </a:ext>
                </a:extLst>
              </a:tr>
              <a:tr h="583013">
                <a:tc>
                  <a:txBody>
                    <a:bodyPr/>
                    <a:lstStyle/>
                    <a:p>
                      <a:pPr algn="ctr"/>
                      <a:r>
                        <a:rPr lang="en-US" sz="1800" b="1"/>
                        <a:t>1</a:t>
                      </a:r>
                      <a:endParaRPr lang="en-US" sz="1800">
                        <a:latin typeface="Cambria" panose="02040503050406030204" pitchFamily="18" charset="0"/>
                        <a:ea typeface="Cambria" panose="02040503050406030204" pitchFamily="18" charset="0"/>
                      </a:endParaRPr>
                    </a:p>
                  </a:txBody>
                  <a:tcPr anchor="ctr"/>
                </a:tc>
                <a:tc>
                  <a:txBody>
                    <a:bodyPr/>
                    <a:lstStyle/>
                    <a:p>
                      <a:r>
                        <a:rPr lang="en-US" sz="1800"/>
                        <a:t>Xác định đối tượng phải lập ĐTM</a:t>
                      </a:r>
                      <a:endParaRPr lang="vi-VN" sz="1800">
                        <a:latin typeface="Cambria" panose="02040503050406030204" pitchFamily="18" charset="0"/>
                        <a:ea typeface="Cambria" panose="02040503050406030204" pitchFamily="18" charset="0"/>
                      </a:endParaRPr>
                    </a:p>
                  </a:txBody>
                  <a:tcPr anchor="ctr"/>
                </a:tc>
                <a:tc>
                  <a:txBody>
                    <a:bodyPr/>
                    <a:lstStyle/>
                    <a:p>
                      <a:pPr marL="285750" indent="-285750">
                        <a:buFont typeface="Arial" panose="020B0604020202020204" pitchFamily="34" charset="0"/>
                        <a:buChar char="•"/>
                      </a:pPr>
                      <a:r>
                        <a:rPr lang="en-US" sz="1800"/>
                        <a:t>Dự án đầu tư được phân loại theo các nhóm I, II, III về mức độ tác động Môi trường (Phụ lục I, II, III NĐ 08/2022/NĐ-CP)</a:t>
                      </a:r>
                    </a:p>
                    <a:p>
                      <a:pPr marL="285750" indent="-285750">
                        <a:buFont typeface="Arial" panose="020B0604020202020204" pitchFamily="34" charset="0"/>
                        <a:buChar char="•"/>
                      </a:pPr>
                      <a:r>
                        <a:rPr lang="en-US" sz="1800"/>
                        <a:t>Đối với nhóm I: phải lập ĐTM</a:t>
                      </a:r>
                      <a:endParaRPr lang="en-US" sz="180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2248376585"/>
                  </a:ext>
                </a:extLst>
              </a:tr>
              <a:tr h="757917">
                <a:tc>
                  <a:txBody>
                    <a:bodyPr/>
                    <a:lstStyle/>
                    <a:p>
                      <a:pPr algn="ctr"/>
                      <a:r>
                        <a:rPr lang="en-US" sz="1800" b="1"/>
                        <a:t>2</a:t>
                      </a:r>
                      <a:endParaRPr lang="en-US" sz="1800">
                        <a:latin typeface="Cambria" panose="02040503050406030204" pitchFamily="18" charset="0"/>
                        <a:ea typeface="Cambria" panose="02040503050406030204" pitchFamily="18" charset="0"/>
                      </a:endParaRPr>
                    </a:p>
                  </a:txBody>
                  <a:tcPr anchor="ctr"/>
                </a:tc>
                <a:tc>
                  <a:txBody>
                    <a:bodyPr/>
                    <a:lstStyle/>
                    <a:p>
                      <a:r>
                        <a:rPr lang="en-US" sz="1800" dirty="0"/>
                        <a:t>Thu </a:t>
                      </a:r>
                      <a:r>
                        <a:rPr lang="en-US" sz="1800" dirty="0" err="1"/>
                        <a:t>thập</a:t>
                      </a:r>
                      <a:r>
                        <a:rPr lang="en-US" sz="1800" dirty="0"/>
                        <a:t> </a:t>
                      </a:r>
                      <a:r>
                        <a:rPr lang="en-US" sz="1800" dirty="0" err="1"/>
                        <a:t>thông</a:t>
                      </a:r>
                      <a:r>
                        <a:rPr lang="en-US" sz="1800" dirty="0"/>
                        <a:t> tin &amp; </a:t>
                      </a:r>
                      <a:r>
                        <a:rPr lang="en-US" sz="1800" dirty="0" err="1"/>
                        <a:t>khảo</a:t>
                      </a:r>
                      <a:r>
                        <a:rPr lang="en-US" sz="1800" dirty="0"/>
                        <a:t> </a:t>
                      </a:r>
                      <a:r>
                        <a:rPr lang="en-US" sz="1800" dirty="0" err="1"/>
                        <a:t>sát</a:t>
                      </a:r>
                      <a:r>
                        <a:rPr lang="en-US" sz="1800" dirty="0"/>
                        <a:t> </a:t>
                      </a:r>
                      <a:r>
                        <a:rPr lang="en-US" sz="1800" dirty="0" err="1"/>
                        <a:t>hiện</a:t>
                      </a:r>
                      <a:r>
                        <a:rPr lang="en-US" sz="1800" dirty="0"/>
                        <a:t> </a:t>
                      </a:r>
                      <a:r>
                        <a:rPr lang="en-US" sz="1800" dirty="0" err="1"/>
                        <a:t>trường</a:t>
                      </a:r>
                      <a:endParaRPr lang="en-US" sz="1800" dirty="0">
                        <a:latin typeface="Cambria" panose="02040503050406030204" pitchFamily="18" charset="0"/>
                        <a:ea typeface="Cambria" panose="02040503050406030204" pitchFamily="18" charset="0"/>
                      </a:endParaRPr>
                    </a:p>
                  </a:txBody>
                  <a:tcPr anchor="ctr"/>
                </a:tc>
                <a:tc>
                  <a:txBody>
                    <a:bodyPr/>
                    <a:lstStyle/>
                    <a:p>
                      <a:pPr marL="285750" indent="-285750">
                        <a:buFont typeface="Arial" panose="020B0604020202020204" pitchFamily="34" charset="0"/>
                        <a:buChar char="•"/>
                      </a:pPr>
                      <a:r>
                        <a:rPr lang="en-US" sz="1800"/>
                        <a:t>Khảo sát điều kiện tự nhiên, hiện trạng sử dụng đất, môi tường không khí, nước, đất, đa dạng sinh học, hiện trạng dân cư, sinh kế, văn hóa – xã hội</a:t>
                      </a:r>
                    </a:p>
                    <a:p>
                      <a:pPr marL="285750" indent="-285750">
                        <a:buFont typeface="Arial" panose="020B0604020202020204" pitchFamily="34" charset="0"/>
                        <a:buChar char="•"/>
                      </a:pPr>
                      <a:r>
                        <a:rPr lang="en-US" sz="1800"/>
                        <a:t>Xác định các thành phần MT-XH có thể bị ảnh hưởng</a:t>
                      </a:r>
                      <a:endParaRPr lang="en-US" sz="180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638512819"/>
                  </a:ext>
                </a:extLst>
              </a:tr>
              <a:tr h="852810">
                <a:tc>
                  <a:txBody>
                    <a:bodyPr/>
                    <a:lstStyle/>
                    <a:p>
                      <a:pPr algn="ctr"/>
                      <a:r>
                        <a:rPr lang="en-US" sz="1800" b="1"/>
                        <a:t>3</a:t>
                      </a:r>
                      <a:endParaRPr lang="en-US" sz="1800">
                        <a:latin typeface="Cambria" panose="02040503050406030204" pitchFamily="18" charset="0"/>
                        <a:ea typeface="Cambria" panose="02040503050406030204" pitchFamily="18" charset="0"/>
                      </a:endParaRPr>
                    </a:p>
                  </a:txBody>
                  <a:tcPr anchor="ctr"/>
                </a:tc>
                <a:tc>
                  <a:txBody>
                    <a:bodyPr/>
                    <a:lstStyle/>
                    <a:p>
                      <a:r>
                        <a:rPr lang="en-US" sz="1800"/>
                        <a:t>Lập báo cáo ESIA</a:t>
                      </a:r>
                      <a:endParaRPr lang="vi-VN" sz="1800">
                        <a:latin typeface="Cambria" panose="02040503050406030204" pitchFamily="18" charset="0"/>
                        <a:ea typeface="Cambria" panose="02040503050406030204" pitchFamily="18" charset="0"/>
                      </a:endParaRPr>
                    </a:p>
                  </a:txBody>
                  <a:tcPr anchor="ctr"/>
                </a:tc>
                <a:tc>
                  <a:txBody>
                    <a:bodyPr/>
                    <a:lstStyle/>
                    <a:p>
                      <a:pPr marL="285750" indent="-285750">
                        <a:buFont typeface="Arial" panose="020B0604020202020204" pitchFamily="34" charset="0"/>
                        <a:buChar char="•"/>
                      </a:pPr>
                      <a:r>
                        <a:rPr lang="en-US" sz="1800"/>
                        <a:t>Chủ dự án thuê đơn vị tư vấn có đủ điều kiện (chứng chỉ năng lực)</a:t>
                      </a:r>
                    </a:p>
                    <a:p>
                      <a:pPr marL="285750" indent="-285750">
                        <a:buFont typeface="Arial" panose="020B0604020202020204" pitchFamily="34" charset="0"/>
                        <a:buChar char="•"/>
                      </a:pPr>
                      <a:r>
                        <a:rPr lang="en-US" sz="1800"/>
                        <a:t>Nội dung: mô tả dự án, hiện trạng MT-XH, dự báo tác động, biện pháp giảm thiểu, chương trình giám sát MT-XH, tham vấn cộng đồng</a:t>
                      </a:r>
                      <a:endParaRPr lang="vi-VN" sz="180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875831868"/>
                  </a:ext>
                </a:extLst>
              </a:tr>
              <a:tr h="692908">
                <a:tc>
                  <a:txBody>
                    <a:bodyPr/>
                    <a:lstStyle/>
                    <a:p>
                      <a:pPr algn="ctr"/>
                      <a:r>
                        <a:rPr lang="en-US" sz="1800" b="1"/>
                        <a:t>4</a:t>
                      </a:r>
                      <a:endParaRPr lang="en-US" sz="1800" b="1">
                        <a:latin typeface="Cambria" panose="02040503050406030204" pitchFamily="18" charset="0"/>
                        <a:ea typeface="Cambria" panose="02040503050406030204" pitchFamily="18" charset="0"/>
                      </a:endParaRPr>
                    </a:p>
                  </a:txBody>
                  <a:tcPr anchor="ctr"/>
                </a:tc>
                <a:tc>
                  <a:txBody>
                    <a:bodyPr/>
                    <a:lstStyle/>
                    <a:p>
                      <a:r>
                        <a:rPr lang="en-US" sz="1800">
                          <a:latin typeface="Cambria" panose="02040503050406030204" pitchFamily="18" charset="0"/>
                          <a:ea typeface="Cambria" panose="02040503050406030204" pitchFamily="18" charset="0"/>
                        </a:rPr>
                        <a:t>Tham vấn cộng đồng &amp; các bên liên quan</a:t>
                      </a:r>
                      <a:endParaRPr lang="vi-VN" sz="1800">
                        <a:latin typeface="Cambria" panose="02040503050406030204" pitchFamily="18" charset="0"/>
                        <a:ea typeface="Cambria" panose="02040503050406030204" pitchFamily="18" charset="0"/>
                      </a:endParaRPr>
                    </a:p>
                  </a:txBody>
                  <a:tcPr anchor="ctr"/>
                </a:tc>
                <a:tc>
                  <a:txBody>
                    <a:bodyPr/>
                    <a:lstStyle/>
                    <a:p>
                      <a:pPr marL="285750" indent="-285750">
                        <a:buFont typeface="Arial" panose="020B0604020202020204" pitchFamily="34" charset="0"/>
                        <a:buChar char="•"/>
                      </a:pPr>
                      <a:r>
                        <a:rPr lang="en-US" sz="1800" dirty="0" err="1">
                          <a:latin typeface="Cambria" panose="02040503050406030204" pitchFamily="18" charset="0"/>
                          <a:ea typeface="Cambria" panose="02040503050406030204" pitchFamily="18" charset="0"/>
                        </a:rPr>
                        <a:t>Gửi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văn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bản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tham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vấn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tới</a:t>
                      </a:r>
                      <a:r>
                        <a:rPr lang="en-US" sz="1800" dirty="0">
                          <a:latin typeface="Cambria" panose="02040503050406030204" pitchFamily="18" charset="0"/>
                          <a:ea typeface="Cambria" panose="02040503050406030204" pitchFamily="18" charset="0"/>
                        </a:rPr>
                        <a:t> UBND </a:t>
                      </a:r>
                      <a:r>
                        <a:rPr lang="en-US" sz="1800" dirty="0" err="1">
                          <a:latin typeface="Cambria" panose="02040503050406030204" pitchFamily="18" charset="0"/>
                          <a:ea typeface="Cambria" panose="02040503050406030204" pitchFamily="18" charset="0"/>
                        </a:rPr>
                        <a:t>cấp</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xã</a:t>
                      </a:r>
                      <a:r>
                        <a:rPr lang="en-US" sz="1800" dirty="0">
                          <a:latin typeface="Cambria" panose="02040503050406030204" pitchFamily="18" charset="0"/>
                          <a:ea typeface="Cambria" panose="02040503050406030204" pitchFamily="18" charset="0"/>
                        </a:rPr>
                        <a:t> &amp; </a:t>
                      </a:r>
                      <a:r>
                        <a:rPr lang="en-US" sz="1800" dirty="0" err="1">
                          <a:latin typeface="Cambria" panose="02040503050406030204" pitchFamily="18" charset="0"/>
                          <a:ea typeface="Cambria" panose="02040503050406030204" pitchFamily="18" charset="0"/>
                        </a:rPr>
                        <a:t>tổ</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chức</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chính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trị</a:t>
                      </a:r>
                      <a:r>
                        <a:rPr lang="en-US" sz="1800" dirty="0">
                          <a:latin typeface="Cambria" panose="02040503050406030204" pitchFamily="18" charset="0"/>
                          <a:ea typeface="Cambria" panose="02040503050406030204" pitchFamily="18" charset="0"/>
                        </a:rPr>
                        <a:t> - </a:t>
                      </a:r>
                      <a:r>
                        <a:rPr lang="en-US" sz="1800" dirty="0" err="1">
                          <a:latin typeface="Cambria" panose="02040503050406030204" pitchFamily="18" charset="0"/>
                          <a:ea typeface="Cambria" panose="02040503050406030204" pitchFamily="18" charset="0"/>
                        </a:rPr>
                        <a:t>xã</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hội</a:t>
                      </a:r>
                      <a:endParaRPr lang="en-US" sz="18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1800" dirty="0" err="1">
                          <a:latin typeface="Cambria" panose="02040503050406030204" pitchFamily="18" charset="0"/>
                          <a:ea typeface="Cambria" panose="02040503050406030204" pitchFamily="18" charset="0"/>
                        </a:rPr>
                        <a:t>Đối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thoại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cộng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đồng</a:t>
                      </a:r>
                      <a:endParaRPr lang="en-US" sz="18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1800" dirty="0" err="1">
                          <a:latin typeface="Cambria" panose="02040503050406030204" pitchFamily="18" charset="0"/>
                          <a:ea typeface="Cambria" panose="02040503050406030204" pitchFamily="18" charset="0"/>
                        </a:rPr>
                        <a:t>Tổng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hợp</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giải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trình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làm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rõ</a:t>
                      </a:r>
                      <a:r>
                        <a:rPr lang="en-US" sz="1800" dirty="0">
                          <a:latin typeface="Cambria" panose="02040503050406030204" pitchFamily="18" charset="0"/>
                          <a:ea typeface="Cambria" panose="02040503050406030204" pitchFamily="18" charset="0"/>
                        </a:rPr>
                        <a:t> ý </a:t>
                      </a:r>
                      <a:r>
                        <a:rPr lang="en-US" sz="1800" dirty="0" err="1">
                          <a:latin typeface="Cambria" panose="02040503050406030204" pitchFamily="18" charset="0"/>
                          <a:ea typeface="Cambria" panose="02040503050406030204" pitchFamily="18" charset="0"/>
                        </a:rPr>
                        <a:t>kiến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góp</a:t>
                      </a:r>
                      <a:r>
                        <a:rPr lang="en-US" sz="1800" dirty="0">
                          <a:latin typeface="Cambria" panose="02040503050406030204" pitchFamily="18" charset="0"/>
                          <a:ea typeface="Cambria" panose="02040503050406030204" pitchFamily="18" charset="0"/>
                        </a:rPr>
                        <a:t> ý</a:t>
                      </a:r>
                      <a:endParaRPr lang="vi-VN" sz="18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2535819827"/>
                  </a:ext>
                </a:extLst>
              </a:tr>
            </a:tbl>
          </a:graphicData>
        </a:graphic>
      </p:graphicFrame>
    </p:spTree>
    <p:extLst>
      <p:ext uri="{BB962C8B-B14F-4D97-AF65-F5344CB8AC3E}">
        <p14:creationId xmlns:p14="http://schemas.microsoft.com/office/powerpoint/2010/main" val="3291842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3A8F5-DD5C-1880-0474-7340AC22249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87964619-4053-22A2-4B2A-DF3ABA8FAA70}"/>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QUY TRÌNH ĐÁNH GIÁ TÁC ĐỘNG MT &amp; XH</a:t>
            </a:r>
            <a:endParaRPr lang="en-US" sz="3200" kern="0" dirty="0">
              <a:latin typeface="Cambria"/>
              <a:ea typeface="Cambria"/>
              <a:cs typeface="Cambria"/>
              <a:sym typeface="Cambria"/>
            </a:endParaRPr>
          </a:p>
        </p:txBody>
      </p:sp>
      <p:graphicFrame>
        <p:nvGraphicFramePr>
          <p:cNvPr id="4" name="Table 3">
            <a:extLst>
              <a:ext uri="{FF2B5EF4-FFF2-40B4-BE49-F238E27FC236}">
                <a16:creationId xmlns:a16="http://schemas.microsoft.com/office/drawing/2014/main" id="{E237BED3-D6D9-BC07-1751-5B2BC04EE1BB}"/>
              </a:ext>
            </a:extLst>
          </p:cNvPr>
          <p:cNvGraphicFramePr>
            <a:graphicFrameLocks noGrp="1"/>
          </p:cNvGraphicFramePr>
          <p:nvPr>
            <p:extLst>
              <p:ext uri="{D42A27DB-BD31-4B8C-83A1-F6EECF244321}">
                <p14:modId xmlns:p14="http://schemas.microsoft.com/office/powerpoint/2010/main" val="1489432280"/>
              </p:ext>
            </p:extLst>
          </p:nvPr>
        </p:nvGraphicFramePr>
        <p:xfrm>
          <a:off x="327416" y="2293296"/>
          <a:ext cx="11537168" cy="4227638"/>
        </p:xfrm>
        <a:graphic>
          <a:graphicData uri="http://schemas.openxmlformats.org/drawingml/2006/table">
            <a:tbl>
              <a:tblPr>
                <a:tableStyleId>{073A0DAA-6AF3-43AB-8588-CEC1D06C72B9}</a:tableStyleId>
              </a:tblPr>
              <a:tblGrid>
                <a:gridCol w="994217">
                  <a:extLst>
                    <a:ext uri="{9D8B030D-6E8A-4147-A177-3AD203B41FA5}">
                      <a16:colId xmlns:a16="http://schemas.microsoft.com/office/drawing/2014/main" val="3985630920"/>
                    </a:ext>
                  </a:extLst>
                </a:gridCol>
                <a:gridCol w="3732551">
                  <a:extLst>
                    <a:ext uri="{9D8B030D-6E8A-4147-A177-3AD203B41FA5}">
                      <a16:colId xmlns:a16="http://schemas.microsoft.com/office/drawing/2014/main" val="578783758"/>
                    </a:ext>
                  </a:extLst>
                </a:gridCol>
                <a:gridCol w="6810400">
                  <a:extLst>
                    <a:ext uri="{9D8B030D-6E8A-4147-A177-3AD203B41FA5}">
                      <a16:colId xmlns:a16="http://schemas.microsoft.com/office/drawing/2014/main" val="1012591714"/>
                    </a:ext>
                  </a:extLst>
                </a:gridCol>
              </a:tblGrid>
              <a:tr h="494875">
                <a:tc>
                  <a:txBody>
                    <a:bodyPr/>
                    <a:lstStyle/>
                    <a:p>
                      <a:pPr algn="ctr"/>
                      <a:r>
                        <a:rPr lang="en-US" sz="1800" b="1"/>
                        <a:t>STT</a:t>
                      </a:r>
                      <a:endParaRPr lang="en-US" sz="1800">
                        <a:latin typeface="Cambria" panose="02040503050406030204" pitchFamily="18" charset="0"/>
                        <a:ea typeface="Cambria" panose="02040503050406030204" pitchFamily="18" charset="0"/>
                      </a:endParaRPr>
                    </a:p>
                  </a:txBody>
                  <a:tcPr anchor="ctr">
                    <a:solidFill>
                      <a:schemeClr val="bg1">
                        <a:lumMod val="75000"/>
                      </a:schemeClr>
                    </a:solidFill>
                  </a:tcPr>
                </a:tc>
                <a:tc>
                  <a:txBody>
                    <a:bodyPr/>
                    <a:lstStyle/>
                    <a:p>
                      <a:pPr algn="ctr"/>
                      <a:r>
                        <a:rPr lang="en-US" sz="1800" b="1" dirty="0" err="1"/>
                        <a:t>Xác</a:t>
                      </a:r>
                      <a:r>
                        <a:rPr lang="en-US" sz="1800" b="1" dirty="0"/>
                        <a:t> </a:t>
                      </a:r>
                      <a:r>
                        <a:rPr lang="en-US" sz="1800" b="1" dirty="0" err="1"/>
                        <a:t>định</a:t>
                      </a:r>
                      <a:r>
                        <a:rPr lang="en-US" sz="1800" b="1" dirty="0"/>
                        <a:t> </a:t>
                      </a:r>
                      <a:r>
                        <a:rPr lang="en-US" sz="1800" b="1" dirty="0" err="1"/>
                        <a:t>dự</a:t>
                      </a:r>
                      <a:r>
                        <a:rPr lang="en-US" sz="1800" b="1" dirty="0"/>
                        <a:t> </a:t>
                      </a:r>
                      <a:r>
                        <a:rPr lang="en-US" sz="1800" b="1" dirty="0" err="1"/>
                        <a:t>án</a:t>
                      </a:r>
                      <a:r>
                        <a:rPr lang="en-US" sz="1800" b="1" dirty="0"/>
                        <a:t>, </a:t>
                      </a:r>
                      <a:r>
                        <a:rPr lang="en-US" sz="1800" b="1" dirty="0" err="1"/>
                        <a:t>đối</a:t>
                      </a:r>
                      <a:r>
                        <a:rPr lang="en-US" sz="1800" b="1" dirty="0"/>
                        <a:t> </a:t>
                      </a:r>
                      <a:r>
                        <a:rPr lang="en-US" sz="1800" b="1" dirty="0" err="1"/>
                        <a:t>tượng</a:t>
                      </a:r>
                      <a:endParaRPr lang="en-US" sz="1800" dirty="0">
                        <a:latin typeface="Cambria" panose="02040503050406030204" pitchFamily="18" charset="0"/>
                        <a:ea typeface="Cambria" panose="02040503050406030204" pitchFamily="18" charset="0"/>
                      </a:endParaRPr>
                    </a:p>
                  </a:txBody>
                  <a:tcPr anchor="ctr">
                    <a:solidFill>
                      <a:schemeClr val="bg1">
                        <a:lumMod val="75000"/>
                      </a:schemeClr>
                    </a:solidFill>
                  </a:tcPr>
                </a:tc>
                <a:tc>
                  <a:txBody>
                    <a:bodyPr/>
                    <a:lstStyle/>
                    <a:p>
                      <a:pPr algn="ctr"/>
                      <a:r>
                        <a:rPr lang="en-US" sz="1800" b="1"/>
                        <a:t>Nội dung chi tiết</a:t>
                      </a:r>
                      <a:endParaRPr lang="vi-VN" sz="1800" b="1">
                        <a:latin typeface="Cambria" panose="02040503050406030204" pitchFamily="18" charset="0"/>
                        <a:ea typeface="Cambria" panose="02040503050406030204" pitchFamily="18" charset="0"/>
                      </a:endParaRPr>
                    </a:p>
                  </a:txBody>
                  <a:tcPr anchor="ctr">
                    <a:solidFill>
                      <a:schemeClr val="bg1">
                        <a:lumMod val="75000"/>
                      </a:schemeClr>
                    </a:solidFill>
                  </a:tcPr>
                </a:tc>
                <a:extLst>
                  <a:ext uri="{0D108BD9-81ED-4DB2-BD59-A6C34878D82A}">
                    <a16:rowId xmlns:a16="http://schemas.microsoft.com/office/drawing/2014/main" val="2169631936"/>
                  </a:ext>
                </a:extLst>
              </a:tr>
              <a:tr h="1007782">
                <a:tc>
                  <a:txBody>
                    <a:bodyPr/>
                    <a:lstStyle/>
                    <a:p>
                      <a:pPr algn="ctr"/>
                      <a:r>
                        <a:rPr lang="en-US" sz="1800" b="1"/>
                        <a:t>5</a:t>
                      </a:r>
                      <a:endParaRPr lang="en-US" sz="1800">
                        <a:latin typeface="Cambria" panose="02040503050406030204" pitchFamily="18" charset="0"/>
                        <a:ea typeface="Cambria" panose="02040503050406030204" pitchFamily="18" charset="0"/>
                      </a:endParaRPr>
                    </a:p>
                  </a:txBody>
                  <a:tcPr anchor="ctr"/>
                </a:tc>
                <a:tc>
                  <a:txBody>
                    <a:bodyPr/>
                    <a:lstStyle/>
                    <a:p>
                      <a:r>
                        <a:rPr lang="en-US" sz="1800"/>
                        <a:t>Nộp báo cáo ESIA đến cơ quan có thẩm quyền</a:t>
                      </a:r>
                      <a:endParaRPr lang="vi-VN" sz="1800">
                        <a:latin typeface="Cambria" panose="02040503050406030204" pitchFamily="18" charset="0"/>
                        <a:ea typeface="Cambria" panose="02040503050406030204" pitchFamily="18" charset="0"/>
                      </a:endParaRPr>
                    </a:p>
                  </a:txBody>
                  <a:tcPr anchor="ctr"/>
                </a:tc>
                <a:tc>
                  <a:txBody>
                    <a:bodyPr/>
                    <a:lstStyle/>
                    <a:p>
                      <a:pPr marL="285750" indent="-285750">
                        <a:buFont typeface="Arial" panose="020B0604020202020204" pitchFamily="34" charset="0"/>
                        <a:buChar char="•"/>
                      </a:pPr>
                      <a:r>
                        <a:rPr lang="en-US" sz="1800"/>
                        <a:t>Tùy theo loại dự án, thẩm quyền thẩm định sẽ thuộc về</a:t>
                      </a:r>
                    </a:p>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BTNMT (Đối với dự án thuộc nhóm I quy mô lớn, liên tỉnh, nhạy cảm)</a:t>
                      </a:r>
                    </a:p>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UBNĐ cấp tỉnh (Sở TNMT) </a:t>
                      </a:r>
                    </a:p>
                  </a:txBody>
                  <a:tcPr anchor="ctr"/>
                </a:tc>
                <a:extLst>
                  <a:ext uri="{0D108BD9-81ED-4DB2-BD59-A6C34878D82A}">
                    <a16:rowId xmlns:a16="http://schemas.microsoft.com/office/drawing/2014/main" val="2248376585"/>
                  </a:ext>
                </a:extLst>
              </a:tr>
              <a:tr h="685183">
                <a:tc>
                  <a:txBody>
                    <a:bodyPr/>
                    <a:lstStyle/>
                    <a:p>
                      <a:pPr algn="ctr"/>
                      <a:r>
                        <a:rPr lang="en-US" sz="1800" b="1"/>
                        <a:t>6</a:t>
                      </a:r>
                      <a:endParaRPr lang="en-US" sz="1800">
                        <a:latin typeface="Cambria" panose="02040503050406030204" pitchFamily="18" charset="0"/>
                        <a:ea typeface="Cambria" panose="02040503050406030204" pitchFamily="18" charset="0"/>
                      </a:endParaRPr>
                    </a:p>
                  </a:txBody>
                  <a:tcPr anchor="ctr"/>
                </a:tc>
                <a:tc>
                  <a:txBody>
                    <a:bodyPr/>
                    <a:lstStyle/>
                    <a:p>
                      <a:r>
                        <a:rPr lang="en-US" sz="1800"/>
                        <a:t>Tổ chức thẩm định ĐTM</a:t>
                      </a:r>
                      <a:endParaRPr lang="en-US" sz="1800">
                        <a:latin typeface="Cambria" panose="02040503050406030204" pitchFamily="18" charset="0"/>
                        <a:ea typeface="Cambria" panose="02040503050406030204" pitchFamily="18" charset="0"/>
                      </a:endParaRPr>
                    </a:p>
                  </a:txBody>
                  <a:tcPr anchor="ctr"/>
                </a:tc>
                <a:tc>
                  <a:txBody>
                    <a:bodyPr/>
                    <a:lstStyle/>
                    <a:p>
                      <a:pPr marL="285750" indent="-285750">
                        <a:buFont typeface="Arial" panose="020B0604020202020204" pitchFamily="34" charset="0"/>
                        <a:buChar char="•"/>
                      </a:pPr>
                      <a:r>
                        <a:rPr lang="en-US" sz="1800"/>
                        <a:t>Cơ quan có thẩm quyền thành lập Hội đồng thẩm định ĐTM</a:t>
                      </a:r>
                    </a:p>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Tổ chức họp, đánh giá sơ bộ, yêu cầu sửa đổi nếu cần</a:t>
                      </a:r>
                    </a:p>
                  </a:txBody>
                  <a:tcPr anchor="ctr"/>
                </a:tc>
                <a:extLst>
                  <a:ext uri="{0D108BD9-81ED-4DB2-BD59-A6C34878D82A}">
                    <a16:rowId xmlns:a16="http://schemas.microsoft.com/office/drawing/2014/main" val="3638512819"/>
                  </a:ext>
                </a:extLst>
              </a:tr>
              <a:tr h="929430">
                <a:tc>
                  <a:txBody>
                    <a:bodyPr/>
                    <a:lstStyle/>
                    <a:p>
                      <a:pPr algn="ctr"/>
                      <a:r>
                        <a:rPr lang="en-US" sz="1800" b="1"/>
                        <a:t>7</a:t>
                      </a:r>
                      <a:endParaRPr lang="en-US" sz="1800">
                        <a:latin typeface="Cambria" panose="02040503050406030204" pitchFamily="18" charset="0"/>
                        <a:ea typeface="Cambria" panose="02040503050406030204" pitchFamily="18" charset="0"/>
                      </a:endParaRPr>
                    </a:p>
                  </a:txBody>
                  <a:tcPr anchor="ctr"/>
                </a:tc>
                <a:tc>
                  <a:txBody>
                    <a:bodyPr/>
                    <a:lstStyle/>
                    <a:p>
                      <a:r>
                        <a:rPr lang="en-US" sz="1800"/>
                        <a:t>Phê duyệt kết quả ĐTM</a:t>
                      </a:r>
                      <a:endParaRPr lang="vi-VN" sz="1800">
                        <a:latin typeface="Cambria" panose="02040503050406030204" pitchFamily="18" charset="0"/>
                        <a:ea typeface="Cambria" panose="02040503050406030204" pitchFamily="18" charset="0"/>
                      </a:endParaRPr>
                    </a:p>
                  </a:txBody>
                  <a:tcPr anchor="ctr"/>
                </a:tc>
                <a:tc>
                  <a:txBody>
                    <a:bodyPr/>
                    <a:lstStyle/>
                    <a:p>
                      <a:pPr marL="285750" indent="-285750">
                        <a:buFont typeface="Arial" panose="020B0604020202020204" pitchFamily="34" charset="0"/>
                        <a:buChar char="•"/>
                      </a:pPr>
                      <a:r>
                        <a:rPr lang="en-US" sz="1800"/>
                        <a:t>Cơ quan thẩm quyền ban hành Quyết định phê duyệt ĐTM, kèm theo yêu cầu BVMT </a:t>
                      </a:r>
                    </a:p>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Căn cứ pháp lý để tiếp tục cấp phép xây dựng hoặc vận hành</a:t>
                      </a:r>
                      <a:endParaRPr lang="vi-VN" sz="180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875831868"/>
                  </a:ext>
                </a:extLst>
              </a:tr>
              <a:tr h="929430">
                <a:tc>
                  <a:txBody>
                    <a:bodyPr/>
                    <a:lstStyle/>
                    <a:p>
                      <a:pPr algn="ctr"/>
                      <a:r>
                        <a:rPr lang="en-US" sz="1800" b="1"/>
                        <a:t>8</a:t>
                      </a:r>
                      <a:endParaRPr lang="en-US" sz="1800" b="1">
                        <a:latin typeface="Cambria" panose="02040503050406030204" pitchFamily="18" charset="0"/>
                        <a:ea typeface="Cambria" panose="02040503050406030204" pitchFamily="18" charset="0"/>
                      </a:endParaRPr>
                    </a:p>
                  </a:txBody>
                  <a:tcPr anchor="ctr"/>
                </a:tc>
                <a:tc>
                  <a:txBody>
                    <a:bodyPr/>
                    <a:lstStyle/>
                    <a:p>
                      <a:r>
                        <a:rPr lang="en-US" sz="1800">
                          <a:latin typeface="Cambria" panose="02040503050406030204" pitchFamily="18" charset="0"/>
                          <a:ea typeface="Cambria" panose="02040503050406030204" pitchFamily="18" charset="0"/>
                        </a:rPr>
                        <a:t>Công khai nội dung ĐTM &amp; giám sát thực hiện</a:t>
                      </a:r>
                      <a:endParaRPr lang="vi-VN" sz="1800">
                        <a:latin typeface="Cambria" panose="02040503050406030204" pitchFamily="18" charset="0"/>
                        <a:ea typeface="Cambria" panose="02040503050406030204" pitchFamily="18" charset="0"/>
                      </a:endParaRPr>
                    </a:p>
                  </a:txBody>
                  <a:tcPr anchor="ctr"/>
                </a:tc>
                <a:tc>
                  <a:txBody>
                    <a:bodyPr/>
                    <a:lstStyle/>
                    <a:p>
                      <a:pPr marL="285750" indent="-285750">
                        <a:buFont typeface="Arial" panose="020B0604020202020204" pitchFamily="34" charset="0"/>
                        <a:buChar char="•"/>
                      </a:pPr>
                      <a:r>
                        <a:rPr lang="en-US" sz="1800" dirty="0">
                          <a:latin typeface="Cambria" panose="02040503050406030204" pitchFamily="18" charset="0"/>
                          <a:ea typeface="Cambria" panose="02040503050406030204" pitchFamily="18" charset="0"/>
                        </a:rPr>
                        <a:t>Công </a:t>
                      </a:r>
                      <a:r>
                        <a:rPr lang="en-US" sz="1800" dirty="0" err="1">
                          <a:latin typeface="Cambria" panose="02040503050406030204" pitchFamily="18" charset="0"/>
                          <a:ea typeface="Cambria" panose="02040503050406030204" pitchFamily="18" charset="0"/>
                        </a:rPr>
                        <a:t>khai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thông</a:t>
                      </a:r>
                      <a:r>
                        <a:rPr lang="en-US" sz="1800" dirty="0">
                          <a:latin typeface="Cambria" panose="02040503050406030204" pitchFamily="18" charset="0"/>
                          <a:ea typeface="Cambria" panose="02040503050406030204" pitchFamily="18" charset="0"/>
                        </a:rPr>
                        <a:t> tin </a:t>
                      </a:r>
                      <a:r>
                        <a:rPr lang="en-US" sz="1800" dirty="0" err="1">
                          <a:latin typeface="Cambria" panose="02040503050406030204" pitchFamily="18" charset="0"/>
                          <a:ea typeface="Cambria" panose="02040503050406030204" pitchFamily="18" charset="0"/>
                        </a:rPr>
                        <a:t>môi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trường</a:t>
                      </a:r>
                      <a:r>
                        <a:rPr lang="en-US" sz="1800" dirty="0">
                          <a:latin typeface="Cambria" panose="02040503050406030204" pitchFamily="18" charset="0"/>
                          <a:ea typeface="Cambria" panose="02040503050406030204" pitchFamily="18" charset="0"/>
                        </a:rPr>
                        <a:t> – </a:t>
                      </a:r>
                      <a:r>
                        <a:rPr lang="en-US" sz="1800" dirty="0" err="1">
                          <a:latin typeface="Cambria" panose="02040503050406030204" pitchFamily="18" charset="0"/>
                          <a:ea typeface="Cambria" panose="02040503050406030204" pitchFamily="18" charset="0"/>
                        </a:rPr>
                        <a:t>xã</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hội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chính</a:t>
                      </a:r>
                      <a:endParaRPr lang="en-US" sz="18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1800" dirty="0" err="1">
                          <a:latin typeface="Cambria" panose="02040503050406030204" pitchFamily="18" charset="0"/>
                          <a:ea typeface="Cambria" panose="02040503050406030204" pitchFamily="18" charset="0"/>
                        </a:rPr>
                        <a:t>Cơ</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quan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nhà</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nước</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tổ</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chức</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thanh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kiểm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định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kỳ</a:t>
                      </a:r>
                      <a:endParaRPr lang="en-US" sz="18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1800" dirty="0" err="1">
                          <a:latin typeface="Cambria" panose="02040503050406030204" pitchFamily="18" charset="0"/>
                          <a:ea typeface="Cambria" panose="02040503050406030204" pitchFamily="18" charset="0"/>
                        </a:rPr>
                        <a:t>Cộng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đồng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được</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quyền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giám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sát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khiếu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nại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có</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dấu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hiệu</a:t>
                      </a:r>
                      <a:r>
                        <a:rPr lang="en-US" sz="1800" dirty="0">
                          <a:latin typeface="Cambria" panose="02040503050406030204" pitchFamily="18" charset="0"/>
                          <a:ea typeface="Cambria" panose="02040503050406030204" pitchFamily="18" charset="0"/>
                        </a:rPr>
                        <a:t> vi </a:t>
                      </a:r>
                      <a:r>
                        <a:rPr lang="en-US" sz="1800" dirty="0" err="1">
                          <a:latin typeface="Cambria" panose="02040503050406030204" pitchFamily="18" charset="0"/>
                          <a:ea typeface="Cambria" panose="02040503050406030204" pitchFamily="18" charset="0"/>
                        </a:rPr>
                        <a:t>phạm</a:t>
                      </a:r>
                      <a:endParaRPr lang="vi-VN" sz="18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2535819827"/>
                  </a:ext>
                </a:extLst>
              </a:tr>
            </a:tbl>
          </a:graphicData>
        </a:graphic>
      </p:graphicFrame>
    </p:spTree>
    <p:extLst>
      <p:ext uri="{BB962C8B-B14F-4D97-AF65-F5344CB8AC3E}">
        <p14:creationId xmlns:p14="http://schemas.microsoft.com/office/powerpoint/2010/main" val="1374242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C8AC9-E90E-C591-FB48-C5F77A9AB59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05E3776-F450-CAF1-FF16-D6DC58ADC2F6}"/>
              </a:ext>
            </a:extLst>
          </p:cNvPr>
          <p:cNvSpPr txBox="1">
            <a:spLocks/>
          </p:cNvSpPr>
          <p:nvPr/>
        </p:nvSpPr>
        <p:spPr>
          <a:xfrm>
            <a:off x="808968" y="2351563"/>
            <a:ext cx="10208802" cy="166580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800" kern="0">
                <a:solidFill>
                  <a:srgbClr val="000000"/>
                </a:solidFill>
                <a:latin typeface="Cambria" panose="02040503050406030204" pitchFamily="18" charset="0"/>
                <a:ea typeface="Cambria" panose="02040503050406030204" pitchFamily="18" charset="0"/>
              </a:rPr>
              <a:t>CHI TIẾT TIÊU CHUẨN HOẠT ĐỘNG</a:t>
            </a:r>
            <a:endParaRPr lang="en-US" sz="2500" kern="0" dirty="0">
              <a:solidFill>
                <a:srgbClr val="0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6970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67E76-4898-2682-E8EB-7DF5BEEFC68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F62C2B4-446D-BB84-95B8-A9CEA847E8F6}"/>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rPr>
              <a:t>PS1: </a:t>
            </a:r>
            <a:r>
              <a:rPr lang="en-US" sz="3200" kern="0" dirty="0" err="1">
                <a:latin typeface="Cambria"/>
                <a:ea typeface="Cambria"/>
              </a:rPr>
              <a:t>Đánh</a:t>
            </a:r>
            <a:r>
              <a:rPr lang="en-US" sz="3200" kern="0" dirty="0">
                <a:latin typeface="Cambria"/>
                <a:ea typeface="Cambria"/>
              </a:rPr>
              <a:t> </a:t>
            </a:r>
            <a:r>
              <a:rPr lang="en-US" sz="3200" kern="0" dirty="0" err="1">
                <a:latin typeface="Cambria"/>
                <a:ea typeface="Cambria"/>
              </a:rPr>
              <a:t>giá</a:t>
            </a:r>
            <a:r>
              <a:rPr lang="en-US" sz="3200" kern="0" dirty="0">
                <a:latin typeface="Cambria"/>
                <a:ea typeface="Cambria"/>
              </a:rPr>
              <a:t> &amp; </a:t>
            </a:r>
            <a:r>
              <a:rPr lang="en-US" sz="3200" kern="0" dirty="0" err="1">
                <a:latin typeface="Cambria"/>
                <a:ea typeface="Cambria"/>
              </a:rPr>
              <a:t>quản</a:t>
            </a:r>
            <a:r>
              <a:rPr lang="en-US" sz="3200" kern="0" dirty="0">
                <a:latin typeface="Cambria"/>
                <a:ea typeface="Cambria"/>
              </a:rPr>
              <a:t> </a:t>
            </a:r>
            <a:r>
              <a:rPr lang="en-US" sz="3200" kern="0" dirty="0" err="1">
                <a:latin typeface="Cambria"/>
                <a:ea typeface="Cambria"/>
              </a:rPr>
              <a:t>lý</a:t>
            </a:r>
            <a:r>
              <a:rPr lang="en-US" sz="3200" kern="0" dirty="0">
                <a:latin typeface="Cambria"/>
                <a:ea typeface="Cambria"/>
              </a:rPr>
              <a:t> </a:t>
            </a:r>
            <a:r>
              <a:rPr lang="en-US" sz="3200" kern="0" dirty="0" err="1">
                <a:latin typeface="Cambria"/>
                <a:ea typeface="Cambria"/>
              </a:rPr>
              <a:t>rủi</a:t>
            </a:r>
            <a:r>
              <a:rPr lang="en-US" sz="3200" kern="0" dirty="0">
                <a:latin typeface="Cambria"/>
                <a:ea typeface="Cambria"/>
              </a:rPr>
              <a:t> </a:t>
            </a:r>
            <a:r>
              <a:rPr lang="en-US" sz="3200" kern="0" dirty="0" err="1">
                <a:latin typeface="Cambria"/>
                <a:ea typeface="Cambria"/>
              </a:rPr>
              <a:t>ro</a:t>
            </a:r>
            <a:r>
              <a:rPr lang="en-US" sz="3200" kern="0" dirty="0">
                <a:latin typeface="Cambria"/>
                <a:ea typeface="Cambria"/>
              </a:rPr>
              <a:t> &amp; </a:t>
            </a:r>
            <a:r>
              <a:rPr lang="en-US" sz="3200" kern="0" dirty="0" err="1">
                <a:latin typeface="Cambria"/>
                <a:ea typeface="Cambria"/>
              </a:rPr>
              <a:t>tác</a:t>
            </a:r>
            <a:r>
              <a:rPr lang="en-US" sz="3200" kern="0" dirty="0">
                <a:latin typeface="Cambria"/>
                <a:ea typeface="Cambria"/>
              </a:rPr>
              <a:t> </a:t>
            </a:r>
            <a:r>
              <a:rPr lang="en-US" sz="3200" kern="0" dirty="0" err="1">
                <a:latin typeface="Cambria"/>
                <a:ea typeface="Cambria"/>
              </a:rPr>
              <a:t>động</a:t>
            </a:r>
            <a:r>
              <a:rPr lang="en-US" sz="3200" kern="0" dirty="0">
                <a:latin typeface="Cambria"/>
                <a:ea typeface="Cambria"/>
              </a:rPr>
              <a:t> </a:t>
            </a:r>
            <a:r>
              <a:rPr lang="en-US" sz="3200" kern="0" dirty="0" err="1">
                <a:latin typeface="Cambria"/>
                <a:ea typeface="Cambria"/>
              </a:rPr>
              <a:t>đến</a:t>
            </a:r>
            <a:r>
              <a:rPr lang="en-US" sz="3200" kern="0" dirty="0">
                <a:latin typeface="Cambria"/>
                <a:ea typeface="Cambria"/>
              </a:rPr>
              <a:t> MT&amp;XH</a:t>
            </a:r>
            <a:endParaRPr lang="en-US" sz="3200" kern="0" dirty="0">
              <a:latin typeface="Cambria"/>
              <a:ea typeface="Cambria"/>
              <a:sym typeface="Cambria"/>
            </a:endParaRPr>
          </a:p>
        </p:txBody>
      </p:sp>
      <p:grpSp>
        <p:nvGrpSpPr>
          <p:cNvPr id="2" name="Group 1">
            <a:extLst>
              <a:ext uri="{FF2B5EF4-FFF2-40B4-BE49-F238E27FC236}">
                <a16:creationId xmlns:a16="http://schemas.microsoft.com/office/drawing/2014/main" id="{5F8829BC-B049-DABD-43B8-67867C8EAEFA}"/>
              </a:ext>
            </a:extLst>
          </p:cNvPr>
          <p:cNvGrpSpPr/>
          <p:nvPr/>
        </p:nvGrpSpPr>
        <p:grpSpPr>
          <a:xfrm>
            <a:off x="446590" y="2158584"/>
            <a:ext cx="11500571" cy="3792511"/>
            <a:chOff x="557418" y="1888482"/>
            <a:chExt cx="10942920" cy="6196774"/>
          </a:xfrm>
        </p:grpSpPr>
        <p:graphicFrame>
          <p:nvGraphicFramePr>
            <p:cNvPr id="4" name="Diagram 3">
              <a:extLst>
                <a:ext uri="{FF2B5EF4-FFF2-40B4-BE49-F238E27FC236}">
                  <a16:creationId xmlns:a16="http://schemas.microsoft.com/office/drawing/2014/main" id="{EDBF3C83-E7B4-FCF7-EE67-D17C83FE19F2}"/>
                </a:ext>
              </a:extLst>
            </p:cNvPr>
            <p:cNvGraphicFramePr/>
            <p:nvPr>
              <p:extLst>
                <p:ext uri="{D42A27DB-BD31-4B8C-83A1-F6EECF244321}">
                  <p14:modId xmlns:p14="http://schemas.microsoft.com/office/powerpoint/2010/main" val="1067824344"/>
                </p:ext>
              </p:extLst>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39B20F92-D401-4642-B191-BA8B8153FA55}"/>
                </a:ext>
              </a:extLst>
            </p:cNvPr>
            <p:cNvSpPr txBox="1"/>
            <p:nvPr/>
          </p:nvSpPr>
          <p:spPr>
            <a:xfrm>
              <a:off x="888256" y="3910401"/>
              <a:ext cx="3312707" cy="3511740"/>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Vai trò hệ thống quản lý với sự tham gia của lãnh đạo cấp cao, NLĐ, cộng đồng bị ảnh hưởng</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Lập kế hoạch – thực hiện – kiểm tra – hành động</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Thực hiện due diligence (điều tra chi tiết) theo các Tiêu chuẩn</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 name="TextBox 5">
              <a:extLst>
                <a:ext uri="{FF2B5EF4-FFF2-40B4-BE49-F238E27FC236}">
                  <a16:creationId xmlns:a16="http://schemas.microsoft.com/office/drawing/2014/main" id="{83C53BB4-22A4-87AE-978F-7FAF26CB1D04}"/>
                </a:ext>
              </a:extLst>
            </p:cNvPr>
            <p:cNvSpPr txBox="1"/>
            <p:nvPr/>
          </p:nvSpPr>
          <p:spPr>
            <a:xfrm>
              <a:off x="4393006" y="4036004"/>
              <a:ext cx="3664783" cy="4049252"/>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Xác định &amp; đánh giá rủi ro</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Thực hiện hệ thống phân cấp nhằm lường trước &amp; tránh, giảm thiểu</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Cải thiện hiệu suất hoạt động MT &amp; xã hội</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Giải quyết hợp lý khiếu nại từ cộng đồng</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Tăng cường sự tham gia của cộng đồng bị ảnh hưởng</a:t>
              </a:r>
            </a:p>
          </p:txBody>
        </p:sp>
      </p:grpSp>
    </p:spTree>
    <p:extLst>
      <p:ext uri="{BB962C8B-B14F-4D97-AF65-F5344CB8AC3E}">
        <p14:creationId xmlns:p14="http://schemas.microsoft.com/office/powerpoint/2010/main" val="882153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8D678-77B6-34DB-C658-5D4300E09A5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51187FA9-0010-5EE4-0885-562EA7676E0F}"/>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rPr>
              <a:t>PS1: </a:t>
            </a:r>
            <a:r>
              <a:rPr lang="en-US" sz="3200" kern="0" dirty="0" err="1">
                <a:latin typeface="Cambria"/>
                <a:ea typeface="Cambria"/>
              </a:rPr>
              <a:t>Đánh</a:t>
            </a:r>
            <a:r>
              <a:rPr lang="en-US" sz="3200" kern="0" dirty="0">
                <a:latin typeface="Cambria"/>
                <a:ea typeface="Cambria"/>
              </a:rPr>
              <a:t> </a:t>
            </a:r>
            <a:r>
              <a:rPr lang="en-US" sz="3200" kern="0" dirty="0" err="1">
                <a:latin typeface="Cambria"/>
                <a:ea typeface="Cambria"/>
              </a:rPr>
              <a:t>giá</a:t>
            </a:r>
            <a:r>
              <a:rPr lang="en-US" sz="3200" kern="0" dirty="0">
                <a:latin typeface="Cambria"/>
                <a:ea typeface="Cambria"/>
              </a:rPr>
              <a:t> &amp; </a:t>
            </a:r>
            <a:r>
              <a:rPr lang="en-US" sz="3200" kern="0" dirty="0" err="1">
                <a:latin typeface="Cambria"/>
                <a:ea typeface="Cambria"/>
              </a:rPr>
              <a:t>quản</a:t>
            </a:r>
            <a:r>
              <a:rPr lang="en-US" sz="3200" kern="0" dirty="0">
                <a:latin typeface="Cambria"/>
                <a:ea typeface="Cambria"/>
              </a:rPr>
              <a:t> </a:t>
            </a:r>
            <a:r>
              <a:rPr lang="en-US" sz="3200" kern="0" dirty="0" err="1">
                <a:latin typeface="Cambria"/>
                <a:ea typeface="Cambria"/>
              </a:rPr>
              <a:t>lý</a:t>
            </a:r>
            <a:r>
              <a:rPr lang="en-US" sz="3200" kern="0" dirty="0">
                <a:latin typeface="Cambria"/>
                <a:ea typeface="Cambria"/>
              </a:rPr>
              <a:t> </a:t>
            </a:r>
            <a:r>
              <a:rPr lang="en-US" sz="3200" kern="0" dirty="0" err="1">
                <a:latin typeface="Cambria"/>
                <a:ea typeface="Cambria"/>
              </a:rPr>
              <a:t>rủi</a:t>
            </a:r>
            <a:r>
              <a:rPr lang="en-US" sz="3200" kern="0" dirty="0">
                <a:latin typeface="Cambria"/>
                <a:ea typeface="Cambria"/>
              </a:rPr>
              <a:t> </a:t>
            </a:r>
            <a:r>
              <a:rPr lang="en-US" sz="3200" kern="0" dirty="0" err="1">
                <a:latin typeface="Cambria"/>
                <a:ea typeface="Cambria"/>
              </a:rPr>
              <a:t>ro</a:t>
            </a:r>
            <a:r>
              <a:rPr lang="en-US" sz="3200" kern="0" dirty="0">
                <a:latin typeface="Cambria"/>
                <a:ea typeface="Cambria"/>
              </a:rPr>
              <a:t> &amp; </a:t>
            </a:r>
            <a:r>
              <a:rPr lang="en-US" sz="3200" kern="0" dirty="0" err="1">
                <a:latin typeface="Cambria"/>
                <a:ea typeface="Cambria"/>
              </a:rPr>
              <a:t>tác</a:t>
            </a:r>
            <a:r>
              <a:rPr lang="en-US" sz="3200" kern="0" dirty="0">
                <a:latin typeface="Cambria"/>
                <a:ea typeface="Cambria"/>
              </a:rPr>
              <a:t> </a:t>
            </a:r>
            <a:r>
              <a:rPr lang="en-US" sz="3200" kern="0" dirty="0" err="1">
                <a:latin typeface="Cambria"/>
                <a:ea typeface="Cambria"/>
              </a:rPr>
              <a:t>động</a:t>
            </a:r>
            <a:r>
              <a:rPr lang="en-US" sz="3200" kern="0" dirty="0">
                <a:latin typeface="Cambria"/>
                <a:ea typeface="Cambria"/>
              </a:rPr>
              <a:t> </a:t>
            </a:r>
            <a:r>
              <a:rPr lang="en-US" sz="3200" kern="0" dirty="0" err="1">
                <a:latin typeface="Cambria"/>
                <a:ea typeface="Cambria"/>
              </a:rPr>
              <a:t>đến</a:t>
            </a:r>
            <a:r>
              <a:rPr lang="en-US" sz="3200" kern="0" dirty="0">
                <a:latin typeface="Cambria"/>
                <a:ea typeface="Cambria"/>
              </a:rPr>
              <a:t> MT&amp;XH</a:t>
            </a:r>
            <a:endParaRPr lang="en-US" sz="3200" kern="0" dirty="0">
              <a:latin typeface="Cambria"/>
              <a:ea typeface="Cambria"/>
              <a:sym typeface="Cambria"/>
            </a:endParaRPr>
          </a:p>
        </p:txBody>
      </p:sp>
      <p:graphicFrame>
        <p:nvGraphicFramePr>
          <p:cNvPr id="7" name="Diagram 6">
            <a:extLst>
              <a:ext uri="{FF2B5EF4-FFF2-40B4-BE49-F238E27FC236}">
                <a16:creationId xmlns:a16="http://schemas.microsoft.com/office/drawing/2014/main" id="{8F4F6BB3-5DB6-9C0B-E192-35D4C7BC1A11}"/>
              </a:ext>
            </a:extLst>
          </p:cNvPr>
          <p:cNvGraphicFramePr/>
          <p:nvPr>
            <p:extLst>
              <p:ext uri="{D42A27DB-BD31-4B8C-83A1-F6EECF244321}">
                <p14:modId xmlns:p14="http://schemas.microsoft.com/office/powerpoint/2010/main" val="1849361524"/>
              </p:ext>
            </p:extLst>
          </p:nvPr>
        </p:nvGraphicFramePr>
        <p:xfrm>
          <a:off x="149902" y="2128602"/>
          <a:ext cx="11842229" cy="47293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763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044FD-D74A-4662-76DE-28F18063EDF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005E849-F4A0-4583-2F34-D4C6ADE42D13}"/>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rPr>
              <a:t>PS1: </a:t>
            </a:r>
            <a:r>
              <a:rPr lang="en-US" sz="3200" kern="0" dirty="0" err="1">
                <a:latin typeface="Cambria"/>
                <a:ea typeface="Cambria"/>
              </a:rPr>
              <a:t>Đánh</a:t>
            </a:r>
            <a:r>
              <a:rPr lang="en-US" sz="3200" kern="0" dirty="0">
                <a:latin typeface="Cambria"/>
                <a:ea typeface="Cambria"/>
              </a:rPr>
              <a:t> </a:t>
            </a:r>
            <a:r>
              <a:rPr lang="en-US" sz="3200" kern="0" dirty="0" err="1">
                <a:latin typeface="Cambria"/>
                <a:ea typeface="Cambria"/>
              </a:rPr>
              <a:t>giá</a:t>
            </a:r>
            <a:r>
              <a:rPr lang="en-US" sz="3200" kern="0" dirty="0">
                <a:latin typeface="Cambria"/>
                <a:ea typeface="Cambria"/>
              </a:rPr>
              <a:t> &amp; </a:t>
            </a:r>
            <a:r>
              <a:rPr lang="en-US" sz="3200" kern="0" dirty="0" err="1">
                <a:latin typeface="Cambria"/>
                <a:ea typeface="Cambria"/>
              </a:rPr>
              <a:t>quản</a:t>
            </a:r>
            <a:r>
              <a:rPr lang="en-US" sz="3200" kern="0" dirty="0">
                <a:latin typeface="Cambria"/>
                <a:ea typeface="Cambria"/>
              </a:rPr>
              <a:t> </a:t>
            </a:r>
            <a:r>
              <a:rPr lang="en-US" sz="3200" kern="0" dirty="0" err="1">
                <a:latin typeface="Cambria"/>
                <a:ea typeface="Cambria"/>
              </a:rPr>
              <a:t>lý</a:t>
            </a:r>
            <a:r>
              <a:rPr lang="en-US" sz="3200" kern="0" dirty="0">
                <a:latin typeface="Cambria"/>
                <a:ea typeface="Cambria"/>
              </a:rPr>
              <a:t> </a:t>
            </a:r>
            <a:r>
              <a:rPr lang="en-US" sz="3200" kern="0" dirty="0" err="1">
                <a:latin typeface="Cambria"/>
                <a:ea typeface="Cambria"/>
              </a:rPr>
              <a:t>rủi</a:t>
            </a:r>
            <a:r>
              <a:rPr lang="en-US" sz="3200" kern="0" dirty="0">
                <a:latin typeface="Cambria"/>
                <a:ea typeface="Cambria"/>
              </a:rPr>
              <a:t> </a:t>
            </a:r>
            <a:r>
              <a:rPr lang="en-US" sz="3200" kern="0" dirty="0" err="1">
                <a:latin typeface="Cambria"/>
                <a:ea typeface="Cambria"/>
              </a:rPr>
              <a:t>ro</a:t>
            </a:r>
            <a:r>
              <a:rPr lang="en-US" sz="3200" kern="0" dirty="0">
                <a:latin typeface="Cambria"/>
                <a:ea typeface="Cambria"/>
              </a:rPr>
              <a:t> &amp; </a:t>
            </a:r>
            <a:r>
              <a:rPr lang="en-US" sz="3200" kern="0" dirty="0" err="1">
                <a:latin typeface="Cambria"/>
                <a:ea typeface="Cambria"/>
              </a:rPr>
              <a:t>tác</a:t>
            </a:r>
            <a:r>
              <a:rPr lang="en-US" sz="3200" kern="0" dirty="0">
                <a:latin typeface="Cambria"/>
                <a:ea typeface="Cambria"/>
              </a:rPr>
              <a:t> </a:t>
            </a:r>
            <a:r>
              <a:rPr lang="en-US" sz="3200" kern="0" dirty="0" err="1">
                <a:latin typeface="Cambria"/>
                <a:ea typeface="Cambria"/>
              </a:rPr>
              <a:t>động</a:t>
            </a:r>
            <a:r>
              <a:rPr lang="en-US" sz="3200" kern="0" dirty="0">
                <a:latin typeface="Cambria"/>
                <a:ea typeface="Cambria"/>
              </a:rPr>
              <a:t> </a:t>
            </a:r>
            <a:r>
              <a:rPr lang="en-US" sz="3200" kern="0" dirty="0" err="1">
                <a:latin typeface="Cambria"/>
                <a:ea typeface="Cambria"/>
              </a:rPr>
              <a:t>đến</a:t>
            </a:r>
            <a:r>
              <a:rPr lang="en-US" sz="3200" kern="0" dirty="0">
                <a:latin typeface="Cambria"/>
                <a:ea typeface="Cambria"/>
              </a:rPr>
              <a:t> MT&amp;XH</a:t>
            </a:r>
            <a:endParaRPr lang="en-US" sz="3200" kern="0" dirty="0">
              <a:latin typeface="Cambria"/>
              <a:ea typeface="Cambria"/>
              <a:sym typeface="Cambria"/>
            </a:endParaRPr>
          </a:p>
        </p:txBody>
      </p:sp>
      <p:graphicFrame>
        <p:nvGraphicFramePr>
          <p:cNvPr id="2" name="Diagram 1">
            <a:extLst>
              <a:ext uri="{FF2B5EF4-FFF2-40B4-BE49-F238E27FC236}">
                <a16:creationId xmlns:a16="http://schemas.microsoft.com/office/drawing/2014/main" id="{2D3B716E-F47D-796E-A179-E02EA24BA09B}"/>
              </a:ext>
            </a:extLst>
          </p:cNvPr>
          <p:cNvGraphicFramePr/>
          <p:nvPr>
            <p:extLst>
              <p:ext uri="{D42A27DB-BD31-4B8C-83A1-F6EECF244321}">
                <p14:modId xmlns:p14="http://schemas.microsoft.com/office/powerpoint/2010/main" val="3362785159"/>
              </p:ext>
            </p:extLst>
          </p:nvPr>
        </p:nvGraphicFramePr>
        <p:xfrm>
          <a:off x="539637" y="2143592"/>
          <a:ext cx="11297326" cy="47144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1314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EB3F9-A71B-D9EE-C3E4-FC7B5588560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912EEA9-9E37-56D6-D87C-DCA38072F53C}"/>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100" kern="0" dirty="0">
                <a:latin typeface="Cambria"/>
                <a:ea typeface="Cambria"/>
              </a:rPr>
              <a:t>PS2: </a:t>
            </a:r>
            <a:r>
              <a:rPr lang="en-US" sz="3100" kern="0" dirty="0" err="1">
                <a:latin typeface="Cambria"/>
                <a:ea typeface="Cambria"/>
              </a:rPr>
              <a:t>Điều</a:t>
            </a:r>
            <a:r>
              <a:rPr lang="en-US" sz="3100" kern="0" dirty="0">
                <a:latin typeface="Cambria"/>
                <a:ea typeface="Cambria"/>
              </a:rPr>
              <a:t> </a:t>
            </a:r>
            <a:r>
              <a:rPr lang="en-US" sz="3100" kern="0" dirty="0" err="1">
                <a:latin typeface="Cambria"/>
                <a:ea typeface="Cambria"/>
              </a:rPr>
              <a:t>kiện</a:t>
            </a:r>
            <a:r>
              <a:rPr lang="en-US" sz="3100" kern="0" dirty="0">
                <a:latin typeface="Cambria"/>
                <a:ea typeface="Cambria"/>
              </a:rPr>
              <a:t> </a:t>
            </a:r>
            <a:r>
              <a:rPr lang="en-US" sz="3100" kern="0" dirty="0" err="1">
                <a:latin typeface="Cambria"/>
                <a:ea typeface="Cambria"/>
              </a:rPr>
              <a:t>làm</a:t>
            </a:r>
            <a:r>
              <a:rPr lang="en-US" sz="3100" kern="0" dirty="0">
                <a:latin typeface="Cambria"/>
                <a:ea typeface="Cambria"/>
              </a:rPr>
              <a:t> </a:t>
            </a:r>
            <a:r>
              <a:rPr lang="en-US" sz="3100" kern="0" dirty="0" err="1">
                <a:latin typeface="Cambria"/>
                <a:ea typeface="Cambria"/>
              </a:rPr>
              <a:t>việc</a:t>
            </a:r>
            <a:r>
              <a:rPr lang="en-US" sz="3100" kern="0" dirty="0">
                <a:latin typeface="Cambria"/>
                <a:ea typeface="Cambria"/>
              </a:rPr>
              <a:t> &amp; </a:t>
            </a:r>
            <a:r>
              <a:rPr lang="en-US" sz="3100" kern="0" dirty="0" err="1">
                <a:latin typeface="Cambria"/>
                <a:ea typeface="Cambria"/>
              </a:rPr>
              <a:t>lao</a:t>
            </a:r>
            <a:r>
              <a:rPr lang="en-US" sz="3100" kern="0" dirty="0">
                <a:latin typeface="Cambria"/>
                <a:ea typeface="Cambria"/>
              </a:rPr>
              <a:t> </a:t>
            </a:r>
            <a:r>
              <a:rPr lang="en-US" sz="3100" kern="0" dirty="0" err="1">
                <a:latin typeface="Cambria"/>
                <a:ea typeface="Cambria"/>
              </a:rPr>
              <a:t>động</a:t>
            </a:r>
            <a:endParaRPr lang="en-US" sz="3100" kern="0" dirty="0">
              <a:latin typeface="Cambria"/>
              <a:ea typeface="Cambria"/>
              <a:sym typeface="Cambria"/>
            </a:endParaRPr>
          </a:p>
        </p:txBody>
      </p:sp>
      <p:grpSp>
        <p:nvGrpSpPr>
          <p:cNvPr id="11" name="Group 10">
            <a:extLst>
              <a:ext uri="{FF2B5EF4-FFF2-40B4-BE49-F238E27FC236}">
                <a16:creationId xmlns:a16="http://schemas.microsoft.com/office/drawing/2014/main" id="{702C2B2A-A8B7-6BBA-9AA1-D35D29C5CD7A}"/>
              </a:ext>
            </a:extLst>
          </p:cNvPr>
          <p:cNvGrpSpPr/>
          <p:nvPr/>
        </p:nvGrpSpPr>
        <p:grpSpPr>
          <a:xfrm>
            <a:off x="209862" y="2098623"/>
            <a:ext cx="11677338" cy="4950970"/>
            <a:chOff x="557418" y="1888482"/>
            <a:chExt cx="10942920" cy="6534989"/>
          </a:xfrm>
        </p:grpSpPr>
        <p:graphicFrame>
          <p:nvGraphicFramePr>
            <p:cNvPr id="12" name="Diagram 11">
              <a:extLst>
                <a:ext uri="{FF2B5EF4-FFF2-40B4-BE49-F238E27FC236}">
                  <a16:creationId xmlns:a16="http://schemas.microsoft.com/office/drawing/2014/main" id="{ADAEF637-808D-E266-B9B0-BEE8AAFF8AFE}"/>
                </a:ext>
              </a:extLst>
            </p:cNvPr>
            <p:cNvGraphicFramePr/>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Box 12">
              <a:extLst>
                <a:ext uri="{FF2B5EF4-FFF2-40B4-BE49-F238E27FC236}">
                  <a16:creationId xmlns:a16="http://schemas.microsoft.com/office/drawing/2014/main" id="{9CD728B8-73C4-0090-BC53-38BC2CD0D36B}"/>
                </a:ext>
              </a:extLst>
            </p:cNvPr>
            <p:cNvSpPr txBox="1"/>
            <p:nvPr/>
          </p:nvSpPr>
          <p:spPr>
            <a:xfrm>
              <a:off x="958493" y="4353660"/>
              <a:ext cx="3312707" cy="3511740"/>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Tăng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trưởng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kinh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tế</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thông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qua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việc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làm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tạo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nhập</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hài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hòa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với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việc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bảo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vệ</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quyền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lợi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của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NLĐ</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Mối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quan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hệ</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tích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cực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giữa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NLĐ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quản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lý</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Dựa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trên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nguyên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tắc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ILO &amp; UN</a:t>
              </a:r>
            </a:p>
          </p:txBody>
        </p:sp>
        <p:sp>
          <p:nvSpPr>
            <p:cNvPr id="14" name="TextBox 13">
              <a:extLst>
                <a:ext uri="{FF2B5EF4-FFF2-40B4-BE49-F238E27FC236}">
                  <a16:creationId xmlns:a16="http://schemas.microsoft.com/office/drawing/2014/main" id="{990982C7-1C59-69E7-7D56-59C9B604508D}"/>
                </a:ext>
              </a:extLst>
            </p:cNvPr>
            <p:cNvSpPr txBox="1"/>
            <p:nvPr/>
          </p:nvSpPr>
          <p:spPr>
            <a:xfrm>
              <a:off x="4393006" y="4036004"/>
              <a:ext cx="3664783" cy="4387467"/>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Thúc</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đẩy</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đối</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xử</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công</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bằng</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không</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phân</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biệt</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đối</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xử</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cơ</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hội</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bình</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đẳng</a:t>
              </a:r>
              <a:endPar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Thiết</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lập</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duy</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trì</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hoàn</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thiện</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giữa</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NLĐ &amp;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quan</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rlys</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Tuân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thủ</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luật</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lệ</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về</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tuyển</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dụng</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lao</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động</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quốc</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gia</a:t>
              </a:r>
              <a:endPar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Bảo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vệ</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NLĐ</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Thúc</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đẩy</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điều</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kiện</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làm</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việc</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an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toàn</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lành</a:t>
              </a:r>
              <a:r>
                <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19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mạnh</a:t>
              </a:r>
              <a:endParaRPr kumimoji="0" lang="en-US" sz="19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sp>
        <p:nvSpPr>
          <p:cNvPr id="15" name="TextBox 14">
            <a:extLst>
              <a:ext uri="{FF2B5EF4-FFF2-40B4-BE49-F238E27FC236}">
                <a16:creationId xmlns:a16="http://schemas.microsoft.com/office/drawing/2014/main" id="{296E9BAF-A163-17EE-F9A7-1C47F76174F3}"/>
              </a:ext>
            </a:extLst>
          </p:cNvPr>
          <p:cNvSpPr txBox="1"/>
          <p:nvPr/>
        </p:nvSpPr>
        <p:spPr>
          <a:xfrm>
            <a:off x="8700538" y="3865368"/>
            <a:ext cx="3491462" cy="2862322"/>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US" sz="2000" dirty="0" err="1">
                <a:latin typeface="Cambria" panose="02040503050406030204" pitchFamily="18" charset="0"/>
                <a:ea typeface="Cambria" panose="02040503050406030204" pitchFamily="18" charset="0"/>
              </a:rPr>
              <a:t>Xác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định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trong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quá</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trình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đánh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giá</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rủi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ro</a:t>
            </a:r>
            <a:r>
              <a:rPr lang="en-US" sz="2000" dirty="0">
                <a:latin typeface="Cambria" panose="02040503050406030204" pitchFamily="18" charset="0"/>
                <a:ea typeface="Cambria" panose="02040503050406030204" pitchFamily="18" charset="0"/>
              </a:rPr>
              <a:t> &amp; </a:t>
            </a:r>
            <a:r>
              <a:rPr lang="en-US" sz="2000" dirty="0" err="1">
                <a:latin typeface="Cambria" panose="02040503050406030204" pitchFamily="18" charset="0"/>
                <a:ea typeface="Cambria" panose="02040503050406030204" pitchFamily="18" charset="0"/>
              </a:rPr>
              <a:t>tác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động</a:t>
            </a:r>
            <a:r>
              <a:rPr lang="en-US" sz="2000" dirty="0">
                <a:latin typeface="Cambria" panose="02040503050406030204" pitchFamily="18" charset="0"/>
                <a:ea typeface="Cambria" panose="02040503050406030204" pitchFamily="18" charset="0"/>
              </a:rPr>
              <a:t> MT-XH</a:t>
            </a:r>
          </a:p>
          <a:p>
            <a:pPr marL="285750" indent="-285750">
              <a:spcBef>
                <a:spcPts val="600"/>
              </a:spcBef>
              <a:buFont typeface="Arial" panose="020B0604020202020204" pitchFamily="34" charset="0"/>
              <a:buChar char="•"/>
            </a:pPr>
            <a:r>
              <a:rPr lang="en-US" sz="2000" dirty="0" err="1">
                <a:latin typeface="Cambria" panose="02040503050406030204" pitchFamily="18" charset="0"/>
                <a:ea typeface="Cambria" panose="02040503050406030204" pitchFamily="18" charset="0"/>
              </a:rPr>
              <a:t>Phụ</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thuộc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quan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hệ</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lao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động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giữa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khách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hàng</a:t>
            </a:r>
            <a:r>
              <a:rPr lang="en-US" sz="2000" dirty="0">
                <a:latin typeface="Cambria" panose="02040503050406030204" pitchFamily="18" charset="0"/>
                <a:ea typeface="Cambria" panose="02040503050406030204" pitchFamily="18" charset="0"/>
              </a:rPr>
              <a:t> &amp; NLĐ</a:t>
            </a:r>
          </a:p>
          <a:p>
            <a:pPr marL="342900" lvl="1" indent="-342900">
              <a:spcBef>
                <a:spcPts val="600"/>
              </a:spcBef>
              <a:buFont typeface="Courier New" panose="02070309020205020404" pitchFamily="49" charset="0"/>
              <a:buChar char="o"/>
            </a:pPr>
            <a:r>
              <a:rPr lang="en-US" sz="2000" dirty="0">
                <a:latin typeface="Cambria" panose="02040503050406030204" pitchFamily="18" charset="0"/>
                <a:ea typeface="Cambria" panose="02040503050406030204" pitchFamily="18" charset="0"/>
              </a:rPr>
              <a:t>Lao </a:t>
            </a:r>
            <a:r>
              <a:rPr lang="en-US" sz="2000" dirty="0" err="1">
                <a:latin typeface="Cambria" panose="02040503050406030204" pitchFamily="18" charset="0"/>
                <a:ea typeface="Cambria" panose="02040503050406030204" pitchFamily="18" charset="0"/>
              </a:rPr>
              <a:t>động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trực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tiếp</a:t>
            </a:r>
            <a:endParaRPr lang="en-US" sz="2000" dirty="0">
              <a:latin typeface="Cambria" panose="02040503050406030204" pitchFamily="18" charset="0"/>
              <a:ea typeface="Cambria" panose="02040503050406030204" pitchFamily="18" charset="0"/>
            </a:endParaRPr>
          </a:p>
          <a:p>
            <a:pPr marL="342900" lvl="1" indent="-342900">
              <a:spcBef>
                <a:spcPts val="600"/>
              </a:spcBef>
              <a:buFont typeface="Courier New" panose="02070309020205020404" pitchFamily="49" charset="0"/>
              <a:buChar char="o"/>
            </a:pPr>
            <a:r>
              <a:rPr lang="en-US" sz="2000" dirty="0">
                <a:latin typeface="Cambria" panose="02040503050406030204" pitchFamily="18" charset="0"/>
                <a:ea typeface="Cambria" panose="02040503050406030204" pitchFamily="18" charset="0"/>
              </a:rPr>
              <a:t>Lao </a:t>
            </a:r>
            <a:r>
              <a:rPr lang="en-US" sz="2000" dirty="0" err="1">
                <a:latin typeface="Cambria" panose="02040503050406030204" pitchFamily="18" charset="0"/>
                <a:ea typeface="Cambria" panose="02040503050406030204" pitchFamily="18" charset="0"/>
              </a:rPr>
              <a:t>động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hợp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đồng</a:t>
            </a:r>
            <a:endParaRPr lang="en-US" sz="2000" dirty="0">
              <a:latin typeface="Cambria" panose="02040503050406030204" pitchFamily="18" charset="0"/>
              <a:ea typeface="Cambria" panose="02040503050406030204" pitchFamily="18" charset="0"/>
            </a:endParaRPr>
          </a:p>
          <a:p>
            <a:pPr marL="342900" lvl="1" indent="-342900">
              <a:spcBef>
                <a:spcPts val="600"/>
              </a:spcBef>
              <a:buFont typeface="Courier New" panose="02070309020205020404" pitchFamily="49" charset="0"/>
              <a:buChar char="o"/>
            </a:pPr>
            <a:r>
              <a:rPr lang="en-US" sz="2000" dirty="0">
                <a:latin typeface="Cambria" panose="02040503050406030204" pitchFamily="18" charset="0"/>
                <a:ea typeface="Cambria" panose="02040503050406030204" pitchFamily="18" charset="0"/>
              </a:rPr>
              <a:t>Lao </a:t>
            </a:r>
            <a:r>
              <a:rPr lang="en-US" sz="2000" dirty="0" err="1">
                <a:latin typeface="Cambria" panose="02040503050406030204" pitchFamily="18" charset="0"/>
                <a:ea typeface="Cambria" panose="02040503050406030204" pitchFamily="18" charset="0"/>
              </a:rPr>
              <a:t>động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của</a:t>
            </a:r>
            <a:r>
              <a:rPr lang="en-US" sz="2000" dirty="0">
                <a:latin typeface="Cambria" panose="02040503050406030204" pitchFamily="18" charset="0"/>
                <a:ea typeface="Cambria" panose="02040503050406030204" pitchFamily="18" charset="0"/>
              </a:rPr>
              <a:t> NCC</a:t>
            </a:r>
          </a:p>
        </p:txBody>
      </p:sp>
    </p:spTree>
    <p:extLst>
      <p:ext uri="{BB962C8B-B14F-4D97-AF65-F5344CB8AC3E}">
        <p14:creationId xmlns:p14="http://schemas.microsoft.com/office/powerpoint/2010/main" val="2294969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484A5-F812-B8A2-53C5-BBC29F9AD4D9}"/>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87A8A268-6773-48CE-4D8D-B5450BA8D682}"/>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100" kern="0" dirty="0">
                <a:latin typeface="Cambria"/>
                <a:ea typeface="Cambria"/>
              </a:rPr>
              <a:t>PS2: </a:t>
            </a:r>
            <a:r>
              <a:rPr lang="en-US" sz="3100" kern="0" dirty="0" err="1">
                <a:latin typeface="Cambria"/>
                <a:ea typeface="Cambria"/>
              </a:rPr>
              <a:t>Điều</a:t>
            </a:r>
            <a:r>
              <a:rPr lang="en-US" sz="3100" kern="0" dirty="0">
                <a:latin typeface="Cambria"/>
                <a:ea typeface="Cambria"/>
              </a:rPr>
              <a:t> </a:t>
            </a:r>
            <a:r>
              <a:rPr lang="en-US" sz="3100" kern="0" dirty="0" err="1">
                <a:latin typeface="Cambria"/>
                <a:ea typeface="Cambria"/>
              </a:rPr>
              <a:t>kiện</a:t>
            </a:r>
            <a:r>
              <a:rPr lang="en-US" sz="3100" kern="0" dirty="0">
                <a:latin typeface="Cambria"/>
                <a:ea typeface="Cambria"/>
              </a:rPr>
              <a:t> </a:t>
            </a:r>
            <a:r>
              <a:rPr lang="en-US" sz="3100" kern="0" dirty="0" err="1">
                <a:latin typeface="Cambria"/>
                <a:ea typeface="Cambria"/>
              </a:rPr>
              <a:t>làm</a:t>
            </a:r>
            <a:r>
              <a:rPr lang="en-US" sz="3100" kern="0" dirty="0">
                <a:latin typeface="Cambria"/>
                <a:ea typeface="Cambria"/>
              </a:rPr>
              <a:t> </a:t>
            </a:r>
            <a:r>
              <a:rPr lang="en-US" sz="3100" kern="0" dirty="0" err="1">
                <a:latin typeface="Cambria"/>
                <a:ea typeface="Cambria"/>
              </a:rPr>
              <a:t>việc</a:t>
            </a:r>
            <a:r>
              <a:rPr lang="en-US" sz="3100" kern="0" dirty="0">
                <a:latin typeface="Cambria"/>
                <a:ea typeface="Cambria"/>
              </a:rPr>
              <a:t> &amp; </a:t>
            </a:r>
            <a:r>
              <a:rPr lang="en-US" sz="3100" kern="0" dirty="0" err="1">
                <a:latin typeface="Cambria"/>
                <a:ea typeface="Cambria"/>
              </a:rPr>
              <a:t>lao</a:t>
            </a:r>
            <a:r>
              <a:rPr lang="en-US" sz="3100" kern="0" dirty="0">
                <a:latin typeface="Cambria"/>
                <a:ea typeface="Cambria"/>
              </a:rPr>
              <a:t> </a:t>
            </a:r>
            <a:r>
              <a:rPr lang="en-US" sz="3100" kern="0" dirty="0" err="1">
                <a:latin typeface="Cambria"/>
                <a:ea typeface="Cambria"/>
              </a:rPr>
              <a:t>động</a:t>
            </a:r>
            <a:endParaRPr lang="en-US" sz="3100" kern="0" dirty="0">
              <a:latin typeface="Cambria"/>
              <a:ea typeface="Cambria"/>
              <a:sym typeface="Cambria"/>
            </a:endParaRPr>
          </a:p>
        </p:txBody>
      </p:sp>
      <p:graphicFrame>
        <p:nvGraphicFramePr>
          <p:cNvPr id="2" name="Diagram 1">
            <a:extLst>
              <a:ext uri="{FF2B5EF4-FFF2-40B4-BE49-F238E27FC236}">
                <a16:creationId xmlns:a16="http://schemas.microsoft.com/office/drawing/2014/main" id="{FC412AFD-F7A3-6FF1-9FEB-55E3AA6CCFF6}"/>
              </a:ext>
            </a:extLst>
          </p:cNvPr>
          <p:cNvGraphicFramePr/>
          <p:nvPr>
            <p:extLst>
              <p:ext uri="{D42A27DB-BD31-4B8C-83A1-F6EECF244321}">
                <p14:modId xmlns:p14="http://schemas.microsoft.com/office/powerpoint/2010/main" val="77621351"/>
              </p:ext>
            </p:extLst>
          </p:nvPr>
        </p:nvGraphicFramePr>
        <p:xfrm>
          <a:off x="667633" y="2156604"/>
          <a:ext cx="11041686" cy="4543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80390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2774C-2991-3C1C-1AE9-6002422D1179}"/>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F0EB87C-D6DD-D541-2288-7C3966261675}"/>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rPr>
              <a:t>PS2: </a:t>
            </a:r>
            <a:r>
              <a:rPr lang="en-US" sz="3200" kern="0" dirty="0" err="1">
                <a:latin typeface="Cambria"/>
                <a:ea typeface="Cambria"/>
              </a:rPr>
              <a:t>Điều</a:t>
            </a:r>
            <a:r>
              <a:rPr lang="en-US" sz="3200" kern="0" dirty="0">
                <a:latin typeface="Cambria"/>
                <a:ea typeface="Cambria"/>
              </a:rPr>
              <a:t> </a:t>
            </a:r>
            <a:r>
              <a:rPr lang="en-US" sz="3200" kern="0" dirty="0" err="1">
                <a:latin typeface="Cambria"/>
                <a:ea typeface="Cambria"/>
              </a:rPr>
              <a:t>kiện</a:t>
            </a:r>
            <a:r>
              <a:rPr lang="en-US" sz="3200" kern="0" dirty="0">
                <a:latin typeface="Cambria"/>
                <a:ea typeface="Cambria"/>
              </a:rPr>
              <a:t> </a:t>
            </a:r>
            <a:r>
              <a:rPr lang="en-US" sz="3200" kern="0" dirty="0" err="1">
                <a:latin typeface="Cambria"/>
                <a:ea typeface="Cambria"/>
              </a:rPr>
              <a:t>làm</a:t>
            </a:r>
            <a:r>
              <a:rPr lang="en-US" sz="3200" kern="0" dirty="0">
                <a:latin typeface="Cambria"/>
                <a:ea typeface="Cambria"/>
              </a:rPr>
              <a:t> </a:t>
            </a:r>
            <a:r>
              <a:rPr lang="en-US" sz="3200" kern="0" dirty="0" err="1">
                <a:latin typeface="Cambria"/>
                <a:ea typeface="Cambria"/>
              </a:rPr>
              <a:t>việc</a:t>
            </a:r>
            <a:r>
              <a:rPr lang="en-US" sz="3200" kern="0" dirty="0">
                <a:latin typeface="Cambria"/>
                <a:ea typeface="Cambria"/>
              </a:rPr>
              <a:t> &amp; </a:t>
            </a:r>
            <a:r>
              <a:rPr lang="en-US" sz="3200" kern="0" dirty="0" err="1">
                <a:latin typeface="Cambria"/>
                <a:ea typeface="Cambria"/>
              </a:rPr>
              <a:t>quản</a:t>
            </a:r>
            <a:r>
              <a:rPr lang="en-US" sz="3200" kern="0" dirty="0">
                <a:latin typeface="Cambria"/>
                <a:ea typeface="Cambria"/>
              </a:rPr>
              <a:t> </a:t>
            </a:r>
            <a:r>
              <a:rPr lang="en-US" sz="3200" kern="0" dirty="0" err="1">
                <a:latin typeface="Cambria"/>
                <a:ea typeface="Cambria"/>
              </a:rPr>
              <a:t>lý</a:t>
            </a:r>
            <a:r>
              <a:rPr lang="en-US" sz="3200" kern="0" dirty="0">
                <a:latin typeface="Cambria"/>
                <a:ea typeface="Cambria"/>
              </a:rPr>
              <a:t> </a:t>
            </a:r>
            <a:r>
              <a:rPr lang="en-US" sz="3200" kern="0" dirty="0" err="1">
                <a:latin typeface="Cambria"/>
                <a:ea typeface="Cambria"/>
              </a:rPr>
              <a:t>quan</a:t>
            </a:r>
            <a:r>
              <a:rPr lang="en-US" sz="3200" kern="0" dirty="0">
                <a:latin typeface="Cambria"/>
                <a:ea typeface="Cambria"/>
              </a:rPr>
              <a:t> </a:t>
            </a:r>
            <a:r>
              <a:rPr lang="en-US" sz="3200" kern="0" dirty="0" err="1">
                <a:latin typeface="Cambria"/>
                <a:ea typeface="Cambria"/>
              </a:rPr>
              <a:t>hệ</a:t>
            </a:r>
            <a:r>
              <a:rPr lang="en-US" sz="3200" kern="0" dirty="0">
                <a:latin typeface="Cambria"/>
                <a:ea typeface="Cambria"/>
              </a:rPr>
              <a:t> </a:t>
            </a:r>
            <a:r>
              <a:rPr lang="en-US" sz="3200" kern="0" dirty="0" err="1">
                <a:latin typeface="Cambria"/>
                <a:ea typeface="Cambria"/>
              </a:rPr>
              <a:t>với</a:t>
            </a:r>
            <a:r>
              <a:rPr lang="en-US" sz="3200" kern="0" dirty="0">
                <a:latin typeface="Cambria"/>
                <a:ea typeface="Cambria"/>
              </a:rPr>
              <a:t> NLĐ</a:t>
            </a:r>
            <a:endParaRPr lang="en-US" sz="3200" kern="0" dirty="0">
              <a:latin typeface="Cambria"/>
              <a:ea typeface="Cambria"/>
              <a:sym typeface="Cambria"/>
            </a:endParaRPr>
          </a:p>
        </p:txBody>
      </p:sp>
      <p:graphicFrame>
        <p:nvGraphicFramePr>
          <p:cNvPr id="2" name="Diagram 1">
            <a:extLst>
              <a:ext uri="{FF2B5EF4-FFF2-40B4-BE49-F238E27FC236}">
                <a16:creationId xmlns:a16="http://schemas.microsoft.com/office/drawing/2014/main" id="{0EA0E428-E28B-1A38-86B6-195099E3949C}"/>
              </a:ext>
            </a:extLst>
          </p:cNvPr>
          <p:cNvGraphicFramePr/>
          <p:nvPr>
            <p:extLst>
              <p:ext uri="{D42A27DB-BD31-4B8C-83A1-F6EECF244321}">
                <p14:modId xmlns:p14="http://schemas.microsoft.com/office/powerpoint/2010/main" val="2995996794"/>
              </p:ext>
            </p:extLst>
          </p:nvPr>
        </p:nvGraphicFramePr>
        <p:xfrm>
          <a:off x="539813" y="1980247"/>
          <a:ext cx="11297326" cy="48552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2470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01C36-D814-7FB1-AD64-73570ABA73E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37BCFB83-9A0C-4420-8308-BF2ABE3F8F59}"/>
              </a:ext>
            </a:extLst>
          </p:cNvPr>
          <p:cNvSpPr>
            <a:spLocks noGrp="1"/>
          </p:cNvSpPr>
          <p:nvPr/>
        </p:nvSpPr>
        <p:spPr>
          <a:xfrm>
            <a:off x="688738" y="1204570"/>
            <a:ext cx="11297326" cy="81014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TIÊU CHUẨN ĐÁNH GIÁ </a:t>
            </a:r>
            <a:r>
              <a:rPr lang="vi-VN" kern="0" dirty="0">
                <a:solidFill>
                  <a:srgbClr val="000000"/>
                </a:solidFill>
                <a:latin typeface="Cambria" panose="02040503050406030204" pitchFamily="18" charset="0"/>
                <a:ea typeface="Cambria" panose="02040503050406030204" pitchFamily="18" charset="0"/>
              </a:rPr>
              <a:t>MÔI TRƯỜNG</a:t>
            </a:r>
            <a:r>
              <a:rPr kumimoji="0" lang="en-US" sz="36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 X</a:t>
            </a:r>
            <a:r>
              <a:rPr lang="vi-VN" kern="0" dirty="0">
                <a:solidFill>
                  <a:srgbClr val="000000"/>
                </a:solidFill>
                <a:latin typeface="Cambria" panose="02040503050406030204" pitchFamily="18" charset="0"/>
                <a:ea typeface="Cambria" panose="02040503050406030204" pitchFamily="18" charset="0"/>
              </a:rPr>
              <a:t>Ã HỘI</a:t>
            </a:r>
            <a:endParaRPr kumimoji="0" lang="en-US" sz="36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aphicFrame>
        <p:nvGraphicFramePr>
          <p:cNvPr id="6" name="Diagram 5">
            <a:extLst>
              <a:ext uri="{FF2B5EF4-FFF2-40B4-BE49-F238E27FC236}">
                <a16:creationId xmlns:a16="http://schemas.microsoft.com/office/drawing/2014/main" id="{ACAC3401-A5B3-3E43-7C8C-3BB6EF650273}"/>
              </a:ext>
            </a:extLst>
          </p:cNvPr>
          <p:cNvGraphicFramePr/>
          <p:nvPr>
            <p:extLst>
              <p:ext uri="{D42A27DB-BD31-4B8C-83A1-F6EECF244321}">
                <p14:modId xmlns:p14="http://schemas.microsoft.com/office/powerpoint/2010/main" val="1764742193"/>
              </p:ext>
            </p:extLst>
          </p:nvPr>
        </p:nvGraphicFramePr>
        <p:xfrm>
          <a:off x="688738" y="2014714"/>
          <a:ext cx="10814524" cy="48432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75660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64482-FAC0-8BC8-758A-34184D32DDD9}"/>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6E83F6B-3D7B-D3A4-4185-86BDB22CC519}"/>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rPr>
              <a:t>PS2: Bảo </a:t>
            </a:r>
            <a:r>
              <a:rPr lang="en-US" sz="3200" kern="0" dirty="0" err="1">
                <a:latin typeface="Cambria"/>
                <a:ea typeface="Cambria"/>
              </a:rPr>
              <a:t>vệ</a:t>
            </a:r>
            <a:r>
              <a:rPr lang="en-US" sz="3200" kern="0" dirty="0">
                <a:latin typeface="Cambria"/>
                <a:ea typeface="Cambria"/>
              </a:rPr>
              <a:t> </a:t>
            </a:r>
            <a:r>
              <a:rPr lang="en-US" sz="3200" kern="0" dirty="0" err="1">
                <a:latin typeface="Cambria"/>
                <a:ea typeface="Cambria"/>
              </a:rPr>
              <a:t>lực</a:t>
            </a:r>
            <a:r>
              <a:rPr lang="en-US" sz="3200" kern="0" dirty="0">
                <a:latin typeface="Cambria"/>
                <a:ea typeface="Cambria"/>
              </a:rPr>
              <a:t> </a:t>
            </a:r>
            <a:r>
              <a:rPr lang="en-US" sz="3200" kern="0" dirty="0" err="1">
                <a:latin typeface="Cambria"/>
                <a:ea typeface="Cambria"/>
              </a:rPr>
              <a:t>lượng</a:t>
            </a:r>
            <a:r>
              <a:rPr lang="en-US" sz="3200" kern="0" dirty="0">
                <a:latin typeface="Cambria"/>
                <a:ea typeface="Cambria"/>
              </a:rPr>
              <a:t> </a:t>
            </a:r>
            <a:r>
              <a:rPr lang="en-US" sz="3200" kern="0" dirty="0" err="1">
                <a:latin typeface="Cambria"/>
                <a:ea typeface="Cambria"/>
              </a:rPr>
              <a:t>lao</a:t>
            </a:r>
            <a:r>
              <a:rPr lang="en-US" sz="3200" kern="0" dirty="0">
                <a:latin typeface="Cambria"/>
                <a:ea typeface="Cambria"/>
              </a:rPr>
              <a:t> </a:t>
            </a:r>
            <a:r>
              <a:rPr lang="en-US" sz="3200" kern="0" dirty="0" err="1">
                <a:latin typeface="Cambria"/>
                <a:ea typeface="Cambria"/>
              </a:rPr>
              <a:t>động</a:t>
            </a:r>
            <a:endParaRPr lang="en-US" sz="3200" kern="0" dirty="0">
              <a:latin typeface="Cambria"/>
              <a:ea typeface="Cambria"/>
              <a:sym typeface="Cambria"/>
            </a:endParaRPr>
          </a:p>
        </p:txBody>
      </p:sp>
      <p:grpSp>
        <p:nvGrpSpPr>
          <p:cNvPr id="2" name="Group 1">
            <a:extLst>
              <a:ext uri="{FF2B5EF4-FFF2-40B4-BE49-F238E27FC236}">
                <a16:creationId xmlns:a16="http://schemas.microsoft.com/office/drawing/2014/main" id="{57759142-CAAA-7DFC-0F11-1DEBA0BEE4D5}"/>
              </a:ext>
            </a:extLst>
          </p:cNvPr>
          <p:cNvGrpSpPr/>
          <p:nvPr/>
        </p:nvGrpSpPr>
        <p:grpSpPr>
          <a:xfrm>
            <a:off x="667898" y="2087064"/>
            <a:ext cx="10856203" cy="4653461"/>
            <a:chOff x="667898" y="1742289"/>
            <a:chExt cx="10856203" cy="4653461"/>
          </a:xfrm>
        </p:grpSpPr>
        <p:sp>
          <p:nvSpPr>
            <p:cNvPr id="4" name="Rectangle 3">
              <a:extLst>
                <a:ext uri="{FF2B5EF4-FFF2-40B4-BE49-F238E27FC236}">
                  <a16:creationId xmlns:a16="http://schemas.microsoft.com/office/drawing/2014/main" id="{67F74E84-D2FB-09D3-A1D0-82429B8CEBEA}"/>
                </a:ext>
              </a:extLst>
            </p:cNvPr>
            <p:cNvSpPr/>
            <p:nvPr/>
          </p:nvSpPr>
          <p:spPr>
            <a:xfrm>
              <a:off x="667898" y="2362210"/>
              <a:ext cx="10856203" cy="1058400"/>
            </a:xfrm>
            <a:prstGeom prst="rect">
              <a:avLst/>
            </a:pr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Freeform: Shape 4">
              <a:extLst>
                <a:ext uri="{FF2B5EF4-FFF2-40B4-BE49-F238E27FC236}">
                  <a16:creationId xmlns:a16="http://schemas.microsoft.com/office/drawing/2014/main" id="{E2553292-A3C7-47CC-39F1-E3834A19F9DC}"/>
                </a:ext>
              </a:extLst>
            </p:cNvPr>
            <p:cNvSpPr/>
            <p:nvPr/>
          </p:nvSpPr>
          <p:spPr>
            <a:xfrm>
              <a:off x="1210708" y="1742289"/>
              <a:ext cx="9440890" cy="1466639"/>
            </a:xfrm>
            <a:custGeom>
              <a:avLst/>
              <a:gdLst>
                <a:gd name="connsiteX0" fmla="*/ 0 w 9440890"/>
                <a:gd name="connsiteY0" fmla="*/ 206644 h 1239840"/>
                <a:gd name="connsiteX1" fmla="*/ 206644 w 9440890"/>
                <a:gd name="connsiteY1" fmla="*/ 0 h 1239840"/>
                <a:gd name="connsiteX2" fmla="*/ 9234246 w 9440890"/>
                <a:gd name="connsiteY2" fmla="*/ 0 h 1239840"/>
                <a:gd name="connsiteX3" fmla="*/ 9440890 w 9440890"/>
                <a:gd name="connsiteY3" fmla="*/ 206644 h 1239840"/>
                <a:gd name="connsiteX4" fmla="*/ 9440890 w 9440890"/>
                <a:gd name="connsiteY4" fmla="*/ 1033196 h 1239840"/>
                <a:gd name="connsiteX5" fmla="*/ 9234246 w 9440890"/>
                <a:gd name="connsiteY5" fmla="*/ 1239840 h 1239840"/>
                <a:gd name="connsiteX6" fmla="*/ 206644 w 9440890"/>
                <a:gd name="connsiteY6" fmla="*/ 1239840 h 1239840"/>
                <a:gd name="connsiteX7" fmla="*/ 0 w 9440890"/>
                <a:gd name="connsiteY7" fmla="*/ 1033196 h 1239840"/>
                <a:gd name="connsiteX8" fmla="*/ 0 w 9440890"/>
                <a:gd name="connsiteY8" fmla="*/ 206644 h 123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0890" h="1239840">
                  <a:moveTo>
                    <a:pt x="0" y="206644"/>
                  </a:moveTo>
                  <a:cubicBezTo>
                    <a:pt x="0" y="92518"/>
                    <a:pt x="92518" y="0"/>
                    <a:pt x="206644" y="0"/>
                  </a:cubicBezTo>
                  <a:lnTo>
                    <a:pt x="9234246" y="0"/>
                  </a:lnTo>
                  <a:cubicBezTo>
                    <a:pt x="9348372" y="0"/>
                    <a:pt x="9440890" y="92518"/>
                    <a:pt x="9440890" y="206644"/>
                  </a:cubicBezTo>
                  <a:lnTo>
                    <a:pt x="9440890" y="1033196"/>
                  </a:lnTo>
                  <a:cubicBezTo>
                    <a:pt x="9440890" y="1147322"/>
                    <a:pt x="9348372" y="1239840"/>
                    <a:pt x="9234246" y="1239840"/>
                  </a:cubicBezTo>
                  <a:lnTo>
                    <a:pt x="206644" y="1239840"/>
                  </a:lnTo>
                  <a:cubicBezTo>
                    <a:pt x="92518" y="1239840"/>
                    <a:pt x="0" y="1147322"/>
                    <a:pt x="0" y="1033196"/>
                  </a:cubicBezTo>
                  <a:lnTo>
                    <a:pt x="0" y="206644"/>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347761" tIns="60524" rIns="347761" bIns="60524" numCol="1" spcCol="1270" anchor="ctr" anchorCtr="0">
              <a:noAutofit/>
            </a:bodyPr>
            <a:lstStyle/>
            <a:p>
              <a:pPr marL="0" lvl="0" indent="0" algn="l" defTabSz="889000">
                <a:lnSpc>
                  <a:spcPct val="90000"/>
                </a:lnSpc>
                <a:spcBef>
                  <a:spcPct val="0"/>
                </a:spcBef>
                <a:spcAft>
                  <a:spcPct val="35000"/>
                </a:spcAft>
                <a:buNone/>
              </a:pPr>
              <a:r>
                <a:rPr lang="en-US" sz="1800" b="1" kern="1200">
                  <a:latin typeface="Cambria" panose="02040503050406030204" pitchFamily="18" charset="0"/>
                  <a:ea typeface="Cambria" panose="02040503050406030204" pitchFamily="18" charset="0"/>
                </a:rPr>
                <a:t>LAO ĐỘNG TRẺ EM:</a:t>
              </a:r>
            </a:p>
            <a:p>
              <a:pPr lvl="0" algn="l" defTabSz="889000">
                <a:lnSpc>
                  <a:spcPct val="90000"/>
                </a:lnSpc>
                <a:spcBef>
                  <a:spcPct val="0"/>
                </a:spcBef>
                <a:spcAft>
                  <a:spcPct val="35000"/>
                </a:spcAft>
              </a:pPr>
              <a:r>
                <a:rPr lang="en-US" sz="1800" kern="1200">
                  <a:latin typeface="Cambria" panose="02040503050406030204" pitchFamily="18" charset="0"/>
                  <a:ea typeface="Cambria" panose="02040503050406030204" pitchFamily="18" charset="0"/>
                </a:rPr>
                <a:t>- Cấm sử dụng trẻ em vì mục đích kinh tế hoặc công việc</a:t>
              </a:r>
            </a:p>
            <a:p>
              <a:pPr lvl="0" algn="l" defTabSz="889000">
                <a:lnSpc>
                  <a:spcPct val="90000"/>
                </a:lnSpc>
                <a:spcBef>
                  <a:spcPct val="0"/>
                </a:spcBef>
                <a:spcAft>
                  <a:spcPct val="35000"/>
                </a:spcAft>
              </a:pPr>
              <a:r>
                <a:rPr lang="en-US" sz="1800" kern="1200">
                  <a:solidFill>
                    <a:schemeClr val="bg1"/>
                  </a:solidFill>
                  <a:latin typeface="Cambria" panose="02040503050406030204" pitchFamily="18" charset="0"/>
                  <a:ea typeface="Cambria" panose="02040503050406030204" pitchFamily="18" charset="0"/>
                </a:rPr>
                <a:t>- Nắm được tất cả lao động dưới 18 tuổi</a:t>
              </a:r>
            </a:p>
            <a:p>
              <a:pPr lvl="0" algn="l" defTabSz="889000">
                <a:lnSpc>
                  <a:spcPct val="90000"/>
                </a:lnSpc>
                <a:spcBef>
                  <a:spcPct val="0"/>
                </a:spcBef>
                <a:spcAft>
                  <a:spcPct val="35000"/>
                </a:spcAft>
              </a:pPr>
              <a:r>
                <a:rPr lang="en-US" sz="1800" kern="1200">
                  <a:solidFill>
                    <a:schemeClr val="bg1"/>
                  </a:solidFill>
                  <a:latin typeface="Cambria" panose="02040503050406030204" pitchFamily="18" charset="0"/>
                  <a:ea typeface="Cambria" panose="02040503050406030204" pitchFamily="18" charset="0"/>
                </a:rPr>
                <a:t>- Tuân thủ Pháp luật về việc làm của trẻ vị thành niên</a:t>
              </a:r>
            </a:p>
          </p:txBody>
        </p:sp>
        <p:sp>
          <p:nvSpPr>
            <p:cNvPr id="6" name="Rectangle 5">
              <a:extLst>
                <a:ext uri="{FF2B5EF4-FFF2-40B4-BE49-F238E27FC236}">
                  <a16:creationId xmlns:a16="http://schemas.microsoft.com/office/drawing/2014/main" id="{452B8F12-CADE-2056-3C4F-700A16FF646D}"/>
                </a:ext>
              </a:extLst>
            </p:cNvPr>
            <p:cNvSpPr/>
            <p:nvPr/>
          </p:nvSpPr>
          <p:spPr>
            <a:xfrm>
              <a:off x="667898" y="5337350"/>
              <a:ext cx="10856203" cy="1058400"/>
            </a:xfrm>
            <a:prstGeom prst="rect">
              <a:avLst/>
            </a:pr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7" name="Freeform: Shape 6">
              <a:extLst>
                <a:ext uri="{FF2B5EF4-FFF2-40B4-BE49-F238E27FC236}">
                  <a16:creationId xmlns:a16="http://schemas.microsoft.com/office/drawing/2014/main" id="{61050202-C333-BCCC-875B-9DDF40470295}"/>
                </a:ext>
              </a:extLst>
            </p:cNvPr>
            <p:cNvSpPr/>
            <p:nvPr/>
          </p:nvSpPr>
          <p:spPr>
            <a:xfrm>
              <a:off x="1210708" y="3647410"/>
              <a:ext cx="9440890" cy="2309859"/>
            </a:xfrm>
            <a:custGeom>
              <a:avLst/>
              <a:gdLst>
                <a:gd name="connsiteX0" fmla="*/ 0 w 9440890"/>
                <a:gd name="connsiteY0" fmla="*/ 384984 h 2309859"/>
                <a:gd name="connsiteX1" fmla="*/ 384984 w 9440890"/>
                <a:gd name="connsiteY1" fmla="*/ 0 h 2309859"/>
                <a:gd name="connsiteX2" fmla="*/ 9055906 w 9440890"/>
                <a:gd name="connsiteY2" fmla="*/ 0 h 2309859"/>
                <a:gd name="connsiteX3" fmla="*/ 9440890 w 9440890"/>
                <a:gd name="connsiteY3" fmla="*/ 384984 h 2309859"/>
                <a:gd name="connsiteX4" fmla="*/ 9440890 w 9440890"/>
                <a:gd name="connsiteY4" fmla="*/ 1924875 h 2309859"/>
                <a:gd name="connsiteX5" fmla="*/ 9055906 w 9440890"/>
                <a:gd name="connsiteY5" fmla="*/ 2309859 h 2309859"/>
                <a:gd name="connsiteX6" fmla="*/ 384984 w 9440890"/>
                <a:gd name="connsiteY6" fmla="*/ 2309859 h 2309859"/>
                <a:gd name="connsiteX7" fmla="*/ 0 w 9440890"/>
                <a:gd name="connsiteY7" fmla="*/ 1924875 h 2309859"/>
                <a:gd name="connsiteX8" fmla="*/ 0 w 9440890"/>
                <a:gd name="connsiteY8" fmla="*/ 384984 h 230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0890" h="2309859">
                  <a:moveTo>
                    <a:pt x="0" y="384984"/>
                  </a:moveTo>
                  <a:cubicBezTo>
                    <a:pt x="0" y="172363"/>
                    <a:pt x="172363" y="0"/>
                    <a:pt x="384984" y="0"/>
                  </a:cubicBezTo>
                  <a:lnTo>
                    <a:pt x="9055906" y="0"/>
                  </a:lnTo>
                  <a:cubicBezTo>
                    <a:pt x="9268527" y="0"/>
                    <a:pt x="9440890" y="172363"/>
                    <a:pt x="9440890" y="384984"/>
                  </a:cubicBezTo>
                  <a:lnTo>
                    <a:pt x="9440890" y="1924875"/>
                  </a:lnTo>
                  <a:cubicBezTo>
                    <a:pt x="9440890" y="2137496"/>
                    <a:pt x="9268527" y="2309859"/>
                    <a:pt x="9055906" y="2309859"/>
                  </a:cubicBezTo>
                  <a:lnTo>
                    <a:pt x="384984" y="2309859"/>
                  </a:lnTo>
                  <a:cubicBezTo>
                    <a:pt x="172363" y="2309859"/>
                    <a:pt x="0" y="2137496"/>
                    <a:pt x="0" y="1924875"/>
                  </a:cubicBezTo>
                  <a:lnTo>
                    <a:pt x="0" y="384984"/>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399995" tIns="112758" rIns="399995" bIns="112758" numCol="1" spcCol="1270" anchor="ctr" anchorCtr="0">
              <a:noAutofit/>
            </a:bodyPr>
            <a:lstStyle/>
            <a:p>
              <a:pPr marL="0" lvl="0" indent="0" algn="l" defTabSz="889000">
                <a:lnSpc>
                  <a:spcPct val="90000"/>
                </a:lnSpc>
                <a:spcBef>
                  <a:spcPct val="0"/>
                </a:spcBef>
                <a:spcAft>
                  <a:spcPct val="35000"/>
                </a:spcAft>
                <a:buNone/>
              </a:pPr>
              <a:r>
                <a:rPr lang="en-US" sz="2000" b="1" kern="1200">
                  <a:latin typeface="Cambria" panose="02040503050406030204" pitchFamily="18" charset="0"/>
                  <a:ea typeface="Cambria" panose="02040503050406030204" pitchFamily="18" charset="0"/>
                </a:rPr>
                <a:t>LAO ĐỘNG CƯỠNG BỨC:</a:t>
              </a:r>
            </a:p>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 Cấm sử dụng lao động cưỡng bức hoặc không tự nguyện</a:t>
              </a:r>
            </a:p>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 Lao động theo giao kèo ràng buộc</a:t>
              </a:r>
            </a:p>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 Lao động vì bị đe dọa bằng vũ lực/ hình phạt</a:t>
              </a:r>
            </a:p>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 Hợp đồng bắt buộc</a:t>
              </a:r>
            </a:p>
          </p:txBody>
        </p:sp>
      </p:grpSp>
    </p:spTree>
    <p:extLst>
      <p:ext uri="{BB962C8B-B14F-4D97-AF65-F5344CB8AC3E}">
        <p14:creationId xmlns:p14="http://schemas.microsoft.com/office/powerpoint/2010/main" val="244450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4B70D-B263-1999-7F34-26D1981222E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391660B-8068-BDB1-661D-02919CE77620}"/>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PS2: An toàn &amp; Sức khỏe nghề nghiệp</a:t>
            </a:r>
            <a:endParaRPr lang="en-US" sz="3200" kern="0" dirty="0">
              <a:latin typeface="Cambria"/>
              <a:ea typeface="Cambria"/>
              <a:cs typeface="Cambria"/>
              <a:sym typeface="Cambria"/>
            </a:endParaRPr>
          </a:p>
        </p:txBody>
      </p:sp>
      <p:grpSp>
        <p:nvGrpSpPr>
          <p:cNvPr id="2" name="Group 1">
            <a:extLst>
              <a:ext uri="{FF2B5EF4-FFF2-40B4-BE49-F238E27FC236}">
                <a16:creationId xmlns:a16="http://schemas.microsoft.com/office/drawing/2014/main" id="{1327C6B6-C00E-0101-971E-58AC4A060FA2}"/>
              </a:ext>
            </a:extLst>
          </p:cNvPr>
          <p:cNvGrpSpPr/>
          <p:nvPr/>
        </p:nvGrpSpPr>
        <p:grpSpPr>
          <a:xfrm>
            <a:off x="667898" y="2270760"/>
            <a:ext cx="10856203" cy="4587240"/>
            <a:chOff x="667898" y="1742289"/>
            <a:chExt cx="10856203" cy="4653461"/>
          </a:xfrm>
        </p:grpSpPr>
        <p:sp>
          <p:nvSpPr>
            <p:cNvPr id="4" name="Rectangle 3">
              <a:extLst>
                <a:ext uri="{FF2B5EF4-FFF2-40B4-BE49-F238E27FC236}">
                  <a16:creationId xmlns:a16="http://schemas.microsoft.com/office/drawing/2014/main" id="{A84FF510-B25D-512F-9E8C-9DE2589047B0}"/>
                </a:ext>
              </a:extLst>
            </p:cNvPr>
            <p:cNvSpPr/>
            <p:nvPr/>
          </p:nvSpPr>
          <p:spPr>
            <a:xfrm>
              <a:off x="667898" y="2362210"/>
              <a:ext cx="10856203" cy="1058400"/>
            </a:xfrm>
            <a:prstGeom prst="rect">
              <a:avLst/>
            </a:prstGeom>
            <a:solidFill>
              <a:srgbClr val="FFFFFF"/>
            </a:solidFill>
            <a:ln w="25400" cap="flat" cmpd="sng" algn="ctr">
              <a:solidFill>
                <a:srgbClr val="0F6FC6"/>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5" name="Freeform: Shape 4">
              <a:extLst>
                <a:ext uri="{FF2B5EF4-FFF2-40B4-BE49-F238E27FC236}">
                  <a16:creationId xmlns:a16="http://schemas.microsoft.com/office/drawing/2014/main" id="{69F6E6AC-4E34-88C0-FA93-30875BC4B7ED}"/>
                </a:ext>
              </a:extLst>
            </p:cNvPr>
            <p:cNvSpPr/>
            <p:nvPr/>
          </p:nvSpPr>
          <p:spPr>
            <a:xfrm>
              <a:off x="1210708" y="1742289"/>
              <a:ext cx="9440890" cy="1466639"/>
            </a:xfrm>
            <a:custGeom>
              <a:avLst/>
              <a:gdLst>
                <a:gd name="connsiteX0" fmla="*/ 0 w 9440890"/>
                <a:gd name="connsiteY0" fmla="*/ 206644 h 1239840"/>
                <a:gd name="connsiteX1" fmla="*/ 206644 w 9440890"/>
                <a:gd name="connsiteY1" fmla="*/ 0 h 1239840"/>
                <a:gd name="connsiteX2" fmla="*/ 9234246 w 9440890"/>
                <a:gd name="connsiteY2" fmla="*/ 0 h 1239840"/>
                <a:gd name="connsiteX3" fmla="*/ 9440890 w 9440890"/>
                <a:gd name="connsiteY3" fmla="*/ 206644 h 1239840"/>
                <a:gd name="connsiteX4" fmla="*/ 9440890 w 9440890"/>
                <a:gd name="connsiteY4" fmla="*/ 1033196 h 1239840"/>
                <a:gd name="connsiteX5" fmla="*/ 9234246 w 9440890"/>
                <a:gd name="connsiteY5" fmla="*/ 1239840 h 1239840"/>
                <a:gd name="connsiteX6" fmla="*/ 206644 w 9440890"/>
                <a:gd name="connsiteY6" fmla="*/ 1239840 h 1239840"/>
                <a:gd name="connsiteX7" fmla="*/ 0 w 9440890"/>
                <a:gd name="connsiteY7" fmla="*/ 1033196 h 1239840"/>
                <a:gd name="connsiteX8" fmla="*/ 0 w 9440890"/>
                <a:gd name="connsiteY8" fmla="*/ 206644 h 123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0890" h="1239840">
                  <a:moveTo>
                    <a:pt x="0" y="206644"/>
                  </a:moveTo>
                  <a:cubicBezTo>
                    <a:pt x="0" y="92518"/>
                    <a:pt x="92518" y="0"/>
                    <a:pt x="206644" y="0"/>
                  </a:cubicBezTo>
                  <a:lnTo>
                    <a:pt x="9234246" y="0"/>
                  </a:lnTo>
                  <a:cubicBezTo>
                    <a:pt x="9348372" y="0"/>
                    <a:pt x="9440890" y="92518"/>
                    <a:pt x="9440890" y="206644"/>
                  </a:cubicBezTo>
                  <a:lnTo>
                    <a:pt x="9440890" y="1033196"/>
                  </a:lnTo>
                  <a:cubicBezTo>
                    <a:pt x="9440890" y="1147322"/>
                    <a:pt x="9348372" y="1239840"/>
                    <a:pt x="9234246" y="1239840"/>
                  </a:cubicBezTo>
                  <a:lnTo>
                    <a:pt x="206644" y="1239840"/>
                  </a:lnTo>
                  <a:cubicBezTo>
                    <a:pt x="92518" y="1239840"/>
                    <a:pt x="0" y="1147322"/>
                    <a:pt x="0" y="1033196"/>
                  </a:cubicBezTo>
                  <a:lnTo>
                    <a:pt x="0" y="206644"/>
                  </a:lnTo>
                  <a:close/>
                </a:path>
              </a:pathLst>
            </a:custGeom>
            <a:solidFill>
              <a:srgbClr val="FFFFFF"/>
            </a:solidFill>
            <a:ln w="25400" cap="flat" cmpd="sng" algn="ctr">
              <a:solidFill>
                <a:srgbClr val="0F6FC6"/>
              </a:solidFill>
              <a:prstDash val="solid"/>
            </a:ln>
            <a:effectLst/>
          </p:spPr>
          <p:txBody>
            <a:bodyPr spcFirstLastPara="0" vert="horz" wrap="square" lIns="347761" tIns="60524" rIns="347761" bIns="60524" numCol="1" spcCol="1270" anchor="ctr" anchorCtr="0">
              <a:noAutofit/>
            </a:bodyPr>
            <a:lstStyle/>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18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YÊU CẦU ĐỐI VỚI CĐT:</a:t>
              </a:r>
            </a:p>
            <a:p>
              <a:pPr marL="285750" marR="0" lvl="0" indent="-285750" defTabSz="889000" eaLnBrk="1" fontAlgn="auto" latinLnBrk="0" hangingPunct="1">
                <a:lnSpc>
                  <a:spcPct val="90000"/>
                </a:lnSpc>
                <a:spcBef>
                  <a:spcPct val="0"/>
                </a:spcBef>
                <a:spcAft>
                  <a:spcPct val="35000"/>
                </a:spcAft>
                <a:buClr>
                  <a:srgbClr val="000000"/>
                </a:buClr>
                <a:buSzTx/>
                <a:buFontTx/>
                <a:buChar char="-"/>
                <a:tabLst/>
                <a:defRPr/>
              </a:pPr>
              <a:r>
                <a:rPr kumimoji="0" lang="en-US" sz="18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Cung cấp môi trường làm việc an toàn &amp; lành mạnh</a:t>
              </a:r>
            </a:p>
            <a:p>
              <a:pPr marL="285750" marR="0" lvl="0" indent="-285750" defTabSz="889000" eaLnBrk="1" fontAlgn="auto" latinLnBrk="0" hangingPunct="1">
                <a:lnSpc>
                  <a:spcPct val="90000"/>
                </a:lnSpc>
                <a:spcBef>
                  <a:spcPct val="0"/>
                </a:spcBef>
                <a:spcAft>
                  <a:spcPct val="35000"/>
                </a:spcAft>
                <a:buClr>
                  <a:srgbClr val="000000"/>
                </a:buClr>
                <a:buSzTx/>
                <a:buFontTx/>
                <a:buChar char="-"/>
                <a:tabLst/>
                <a:defRPr/>
              </a:pPr>
              <a:r>
                <a:rPr kumimoji="0" lang="en-US" sz="18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xem xét các rủi ro đặc thù: hóa học, vật lý, sinh học, phóng xạ</a:t>
              </a:r>
            </a:p>
          </p:txBody>
        </p:sp>
        <p:sp>
          <p:nvSpPr>
            <p:cNvPr id="6" name="Rectangle 5">
              <a:extLst>
                <a:ext uri="{FF2B5EF4-FFF2-40B4-BE49-F238E27FC236}">
                  <a16:creationId xmlns:a16="http://schemas.microsoft.com/office/drawing/2014/main" id="{394B8050-5041-00A9-F35B-640D1B9A92E3}"/>
                </a:ext>
              </a:extLst>
            </p:cNvPr>
            <p:cNvSpPr/>
            <p:nvPr/>
          </p:nvSpPr>
          <p:spPr>
            <a:xfrm>
              <a:off x="667898" y="5337350"/>
              <a:ext cx="10856203" cy="1058400"/>
            </a:xfrm>
            <a:prstGeom prst="rect">
              <a:avLst/>
            </a:prstGeom>
            <a:solidFill>
              <a:srgbClr val="FFFFFF"/>
            </a:solidFill>
            <a:ln w="25400" cap="flat" cmpd="sng" algn="ctr">
              <a:solidFill>
                <a:srgbClr val="0F6FC6"/>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7" name="Freeform: Shape 6">
              <a:extLst>
                <a:ext uri="{FF2B5EF4-FFF2-40B4-BE49-F238E27FC236}">
                  <a16:creationId xmlns:a16="http://schemas.microsoft.com/office/drawing/2014/main" id="{83DFB4FF-82F3-8FBF-6CEB-197BD54DD452}"/>
                </a:ext>
              </a:extLst>
            </p:cNvPr>
            <p:cNvSpPr/>
            <p:nvPr/>
          </p:nvSpPr>
          <p:spPr>
            <a:xfrm>
              <a:off x="1210708" y="3647410"/>
              <a:ext cx="9440890" cy="2309859"/>
            </a:xfrm>
            <a:custGeom>
              <a:avLst/>
              <a:gdLst>
                <a:gd name="connsiteX0" fmla="*/ 0 w 9440890"/>
                <a:gd name="connsiteY0" fmla="*/ 384984 h 2309859"/>
                <a:gd name="connsiteX1" fmla="*/ 384984 w 9440890"/>
                <a:gd name="connsiteY1" fmla="*/ 0 h 2309859"/>
                <a:gd name="connsiteX2" fmla="*/ 9055906 w 9440890"/>
                <a:gd name="connsiteY2" fmla="*/ 0 h 2309859"/>
                <a:gd name="connsiteX3" fmla="*/ 9440890 w 9440890"/>
                <a:gd name="connsiteY3" fmla="*/ 384984 h 2309859"/>
                <a:gd name="connsiteX4" fmla="*/ 9440890 w 9440890"/>
                <a:gd name="connsiteY4" fmla="*/ 1924875 h 2309859"/>
                <a:gd name="connsiteX5" fmla="*/ 9055906 w 9440890"/>
                <a:gd name="connsiteY5" fmla="*/ 2309859 h 2309859"/>
                <a:gd name="connsiteX6" fmla="*/ 384984 w 9440890"/>
                <a:gd name="connsiteY6" fmla="*/ 2309859 h 2309859"/>
                <a:gd name="connsiteX7" fmla="*/ 0 w 9440890"/>
                <a:gd name="connsiteY7" fmla="*/ 1924875 h 2309859"/>
                <a:gd name="connsiteX8" fmla="*/ 0 w 9440890"/>
                <a:gd name="connsiteY8" fmla="*/ 384984 h 230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0890" h="2309859">
                  <a:moveTo>
                    <a:pt x="0" y="384984"/>
                  </a:moveTo>
                  <a:cubicBezTo>
                    <a:pt x="0" y="172363"/>
                    <a:pt x="172363" y="0"/>
                    <a:pt x="384984" y="0"/>
                  </a:cubicBezTo>
                  <a:lnTo>
                    <a:pt x="9055906" y="0"/>
                  </a:lnTo>
                  <a:cubicBezTo>
                    <a:pt x="9268527" y="0"/>
                    <a:pt x="9440890" y="172363"/>
                    <a:pt x="9440890" y="384984"/>
                  </a:cubicBezTo>
                  <a:lnTo>
                    <a:pt x="9440890" y="1924875"/>
                  </a:lnTo>
                  <a:cubicBezTo>
                    <a:pt x="9440890" y="2137496"/>
                    <a:pt x="9268527" y="2309859"/>
                    <a:pt x="9055906" y="2309859"/>
                  </a:cubicBezTo>
                  <a:lnTo>
                    <a:pt x="384984" y="2309859"/>
                  </a:lnTo>
                  <a:cubicBezTo>
                    <a:pt x="172363" y="2309859"/>
                    <a:pt x="0" y="2137496"/>
                    <a:pt x="0" y="1924875"/>
                  </a:cubicBezTo>
                  <a:lnTo>
                    <a:pt x="0" y="384984"/>
                  </a:lnTo>
                  <a:close/>
                </a:path>
              </a:pathLst>
            </a:custGeom>
            <a:solidFill>
              <a:srgbClr val="FFFFFF"/>
            </a:solidFill>
            <a:ln w="25400" cap="flat" cmpd="sng" algn="ctr">
              <a:solidFill>
                <a:srgbClr val="0F6FC6"/>
              </a:solidFill>
              <a:prstDash val="solid"/>
            </a:ln>
            <a:effectLst/>
          </p:spPr>
          <p:txBody>
            <a:bodyPr spcFirstLastPara="0" vert="horz" wrap="square" lIns="399995" tIns="112758" rIns="399995" bIns="112758" numCol="1" spcCol="1270" anchor="ctr" anchorCtr="0">
              <a:noAutofit/>
            </a:bodyPr>
            <a:lstStyle/>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BIỆN PHÁP TRIỂN KHAI:</a:t>
              </a:r>
            </a:p>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 Xác định mối nguy tiềm ẩn</a:t>
              </a:r>
            </a:p>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 Biện pháp phòng ngừa &amp; bảo vệ: thay thế, sửa đổi, loại bỏ điều kiện/ chất độc hại</a:t>
              </a:r>
            </a:p>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 Đào tạo NLĐ</a:t>
              </a:r>
            </a:p>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 Lưu trữ &amp; báo cáo – Bố trí phương án sơ cứu – cấp cứu</a:t>
              </a:r>
            </a:p>
          </p:txBody>
        </p:sp>
      </p:grpSp>
    </p:spTree>
    <p:extLst>
      <p:ext uri="{BB962C8B-B14F-4D97-AF65-F5344CB8AC3E}">
        <p14:creationId xmlns:p14="http://schemas.microsoft.com/office/powerpoint/2010/main" val="22802471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24408-B1A7-116B-D9B6-009414C1E8B9}"/>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986ABC4-44E2-A61C-9307-532D193F1D5F}"/>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PS3: Tiết kiệm nguồn tài nguyên &amp; ngăn ngừa ô nhiễm</a:t>
            </a:r>
            <a:endParaRPr lang="en-US" sz="3200" kern="0" dirty="0">
              <a:latin typeface="Cambria"/>
              <a:ea typeface="Cambria"/>
              <a:cs typeface="Cambria"/>
              <a:sym typeface="Cambria"/>
            </a:endParaRPr>
          </a:p>
        </p:txBody>
      </p:sp>
      <p:grpSp>
        <p:nvGrpSpPr>
          <p:cNvPr id="2" name="Group 1">
            <a:extLst>
              <a:ext uri="{FF2B5EF4-FFF2-40B4-BE49-F238E27FC236}">
                <a16:creationId xmlns:a16="http://schemas.microsoft.com/office/drawing/2014/main" id="{216C040B-70E2-0231-81CA-CEC36416758E}"/>
              </a:ext>
            </a:extLst>
          </p:cNvPr>
          <p:cNvGrpSpPr/>
          <p:nvPr/>
        </p:nvGrpSpPr>
        <p:grpSpPr>
          <a:xfrm>
            <a:off x="320040" y="2072640"/>
            <a:ext cx="11567160" cy="4766725"/>
            <a:chOff x="557418" y="1888482"/>
            <a:chExt cx="10942920" cy="6250340"/>
          </a:xfrm>
        </p:grpSpPr>
        <p:graphicFrame>
          <p:nvGraphicFramePr>
            <p:cNvPr id="4" name="Diagram 3">
              <a:extLst>
                <a:ext uri="{FF2B5EF4-FFF2-40B4-BE49-F238E27FC236}">
                  <a16:creationId xmlns:a16="http://schemas.microsoft.com/office/drawing/2014/main" id="{A419D50B-8149-6A73-ECD1-336CEF0C508C}"/>
                </a:ext>
              </a:extLst>
            </p:cNvPr>
            <p:cNvGraphicFramePr/>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86081100-C31B-0513-62C7-59EE48BC66CB}"/>
                </a:ext>
              </a:extLst>
            </p:cNvPr>
            <p:cNvSpPr txBox="1"/>
            <p:nvPr/>
          </p:nvSpPr>
          <p:spPr>
            <a:xfrm>
              <a:off x="888256" y="3910401"/>
              <a:ext cx="3312707" cy="4228421"/>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Nguy cơ ô nhiễm không khi, nước, đất &amp; sử dụng tài nguyên do hoạt động công nghiệp &amp; đô thị hóa tang</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Áp dụng công nghệ mới hiệu quả, than thiện môi trường, giảm phát thải</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Tiếp cận dự án tiết kiệm tài nguyên, phòng ngừa ô nhiễm</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 name="TextBox 5">
              <a:extLst>
                <a:ext uri="{FF2B5EF4-FFF2-40B4-BE49-F238E27FC236}">
                  <a16:creationId xmlns:a16="http://schemas.microsoft.com/office/drawing/2014/main" id="{1DFED815-E83C-CB9A-DF80-9AC7983908B0}"/>
                </a:ext>
              </a:extLst>
            </p:cNvPr>
            <p:cNvSpPr txBox="1"/>
            <p:nvPr/>
          </p:nvSpPr>
          <p:spPr>
            <a:xfrm>
              <a:off x="4393006" y="4036004"/>
              <a:ext cx="3664783" cy="2436718"/>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Tránh, giảm thiểu tác động xấy đến sức khỏe con người &amp; môi trường</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Thúc đẩy sử dụng bền vững TNTN</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Giảm phát thải KNK</a:t>
              </a:r>
            </a:p>
          </p:txBody>
        </p:sp>
      </p:grpSp>
    </p:spTree>
    <p:extLst>
      <p:ext uri="{BB962C8B-B14F-4D97-AF65-F5344CB8AC3E}">
        <p14:creationId xmlns:p14="http://schemas.microsoft.com/office/powerpoint/2010/main" val="29046099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3B6E9-86AE-C5E3-CD1F-2DFDC346CA3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A464A9C-0C9E-5B73-D351-989A579B2DEF}"/>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PS3: Yêu cầu</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FCC2FC65-2366-AB45-3A26-DF085E541AF6}"/>
              </a:ext>
            </a:extLst>
          </p:cNvPr>
          <p:cNvGraphicFramePr/>
          <p:nvPr>
            <p:extLst>
              <p:ext uri="{D42A27DB-BD31-4B8C-83A1-F6EECF244321}">
                <p14:modId xmlns:p14="http://schemas.microsoft.com/office/powerpoint/2010/main" val="3346111285"/>
              </p:ext>
            </p:extLst>
          </p:nvPr>
        </p:nvGraphicFramePr>
        <p:xfrm>
          <a:off x="776859" y="2169161"/>
          <a:ext cx="10638282" cy="45302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421334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5D245-0889-B344-5E79-417AC2D540B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BFA0A42-6C68-1E10-3CAB-551F5C65D7EF}"/>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PS4: Sức khỏe, An toàn &amp; An ninh Cộng đồng</a:t>
            </a:r>
            <a:endParaRPr lang="en-US" sz="3200" kern="0" dirty="0">
              <a:latin typeface="Cambria"/>
              <a:ea typeface="Cambria"/>
              <a:cs typeface="Cambria"/>
              <a:sym typeface="Cambria"/>
            </a:endParaRPr>
          </a:p>
        </p:txBody>
      </p:sp>
      <p:grpSp>
        <p:nvGrpSpPr>
          <p:cNvPr id="2" name="Group 1">
            <a:extLst>
              <a:ext uri="{FF2B5EF4-FFF2-40B4-BE49-F238E27FC236}">
                <a16:creationId xmlns:a16="http://schemas.microsoft.com/office/drawing/2014/main" id="{615E0C5F-FAC0-8820-4646-63726DF5D971}"/>
              </a:ext>
            </a:extLst>
          </p:cNvPr>
          <p:cNvGrpSpPr/>
          <p:nvPr/>
        </p:nvGrpSpPr>
        <p:grpSpPr>
          <a:xfrm>
            <a:off x="446590" y="1943430"/>
            <a:ext cx="10780244" cy="4752824"/>
            <a:chOff x="557418" y="1888482"/>
            <a:chExt cx="10942920" cy="5533661"/>
          </a:xfrm>
        </p:grpSpPr>
        <p:graphicFrame>
          <p:nvGraphicFramePr>
            <p:cNvPr id="4" name="Diagram 3">
              <a:extLst>
                <a:ext uri="{FF2B5EF4-FFF2-40B4-BE49-F238E27FC236}">
                  <a16:creationId xmlns:a16="http://schemas.microsoft.com/office/drawing/2014/main" id="{58FF1CBF-2B3F-8C6E-CB70-D95AFE0AC7AA}"/>
                </a:ext>
              </a:extLst>
            </p:cNvPr>
            <p:cNvGraphicFramePr/>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DD7E988F-AF95-5C5F-8BCB-80B3945F4983}"/>
                </a:ext>
              </a:extLst>
            </p:cNvPr>
            <p:cNvSpPr txBox="1"/>
            <p:nvPr/>
          </p:nvSpPr>
          <p:spPr>
            <a:xfrm>
              <a:off x="888256" y="3910403"/>
              <a:ext cx="3312707" cy="3511740"/>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Nguy cơ tang rủi ro &amp; tác động đến sức khỏe, an toàn &amp; an ninh cộng đồng do hoạt động, thiết bị &amp; cơ sở hạ tầng dự án</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Trách nhiệm giảm thiểu rủi ro &amp; tác động</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Xử lý xung đột &amp; hậu xung đột</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 name="TextBox 5">
              <a:extLst>
                <a:ext uri="{FF2B5EF4-FFF2-40B4-BE49-F238E27FC236}">
                  <a16:creationId xmlns:a16="http://schemas.microsoft.com/office/drawing/2014/main" id="{DB015641-69E9-258F-2BBD-1B0560572ACD}"/>
                </a:ext>
              </a:extLst>
            </p:cNvPr>
            <p:cNvSpPr txBox="1"/>
            <p:nvPr/>
          </p:nvSpPr>
          <p:spPr>
            <a:xfrm>
              <a:off x="4393006" y="4036004"/>
              <a:ext cx="3664783" cy="2347132"/>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Dự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báo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tránh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rủi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ro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tác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động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tiêu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cực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với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sức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khỏe</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an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toàn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cộng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đồng</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Đảm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bảo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việc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bảo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vệ</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người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tài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sản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được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thực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hiện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phù</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hợp</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spTree>
    <p:extLst>
      <p:ext uri="{BB962C8B-B14F-4D97-AF65-F5344CB8AC3E}">
        <p14:creationId xmlns:p14="http://schemas.microsoft.com/office/powerpoint/2010/main" val="223765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A25A3-61E3-883A-A3BC-14BD55A6BF9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6E7599E-599C-CC33-80E1-DEC96F114D55}"/>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PS4: Yêu cầu</a:t>
            </a:r>
            <a:endParaRPr lang="en-US" sz="3200" kern="0" dirty="0">
              <a:latin typeface="Cambria"/>
              <a:ea typeface="Cambria"/>
              <a:cs typeface="Cambria"/>
              <a:sym typeface="Cambria"/>
            </a:endParaRPr>
          </a:p>
        </p:txBody>
      </p:sp>
      <p:graphicFrame>
        <p:nvGraphicFramePr>
          <p:cNvPr id="2" name="Table 1">
            <a:extLst>
              <a:ext uri="{FF2B5EF4-FFF2-40B4-BE49-F238E27FC236}">
                <a16:creationId xmlns:a16="http://schemas.microsoft.com/office/drawing/2014/main" id="{4D0BCEF6-4F4B-8AB0-690B-495F81432594}"/>
              </a:ext>
            </a:extLst>
          </p:cNvPr>
          <p:cNvGraphicFramePr>
            <a:graphicFrameLocks noGrp="1"/>
          </p:cNvGraphicFramePr>
          <p:nvPr>
            <p:extLst>
              <p:ext uri="{D42A27DB-BD31-4B8C-83A1-F6EECF244321}">
                <p14:modId xmlns:p14="http://schemas.microsoft.com/office/powerpoint/2010/main" val="2051397609"/>
              </p:ext>
            </p:extLst>
          </p:nvPr>
        </p:nvGraphicFramePr>
        <p:xfrm>
          <a:off x="1003899" y="2049488"/>
          <a:ext cx="10430171" cy="4841012"/>
        </p:xfrm>
        <a:graphic>
          <a:graphicData uri="http://schemas.openxmlformats.org/drawingml/2006/table">
            <a:tbl>
              <a:tblPr/>
              <a:tblGrid>
                <a:gridCol w="5621232">
                  <a:extLst>
                    <a:ext uri="{9D8B030D-6E8A-4147-A177-3AD203B41FA5}">
                      <a16:colId xmlns:a16="http://schemas.microsoft.com/office/drawing/2014/main" val="1739696946"/>
                    </a:ext>
                  </a:extLst>
                </a:gridCol>
                <a:gridCol w="4808939">
                  <a:extLst>
                    <a:ext uri="{9D8B030D-6E8A-4147-A177-3AD203B41FA5}">
                      <a16:colId xmlns:a16="http://schemas.microsoft.com/office/drawing/2014/main" val="3167121149"/>
                    </a:ext>
                  </a:extLst>
                </a:gridCol>
              </a:tblGrid>
              <a:tr h="78717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An toàn &amp; sức khỏe cộng đồng</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dirty="0" err="1">
                          <a:latin typeface="Cambria" panose="02040503050406030204" pitchFamily="18" charset="0"/>
                          <a:ea typeface="Cambria" panose="02040503050406030204" pitchFamily="18" charset="0"/>
                        </a:rPr>
                        <a:t>Yêu</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cầu</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về</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Nhân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sự</a:t>
                      </a:r>
                      <a:r>
                        <a:rPr lang="en-US" sz="2000" b="1" dirty="0">
                          <a:latin typeface="Cambria" panose="02040503050406030204" pitchFamily="18" charset="0"/>
                          <a:ea typeface="Cambria" panose="02040503050406030204" pitchFamily="18" charset="0"/>
                        </a:rPr>
                        <a:t> An </a:t>
                      </a:r>
                      <a:r>
                        <a:rPr lang="en-US" sz="2000" b="1" dirty="0" err="1">
                          <a:latin typeface="Cambria" panose="02040503050406030204" pitchFamily="18" charset="0"/>
                          <a:ea typeface="Cambria" panose="02040503050406030204" pitchFamily="18" charset="0"/>
                        </a:rPr>
                        <a:t>ninh</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extLst>
                  <a:ext uri="{0D108BD9-81ED-4DB2-BD59-A6C34878D82A}">
                    <a16:rowId xmlns:a16="http://schemas.microsoft.com/office/drawing/2014/main" val="3156808690"/>
                  </a:ext>
                </a:extLst>
              </a:tr>
              <a:tr h="400634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457200" indent="-457200">
                        <a:buFont typeface="+mj-lt"/>
                        <a:buAutoNum type="arabicPeriod"/>
                      </a:pPr>
                      <a:r>
                        <a:rPr lang="en-US" sz="2000" b="0" dirty="0" err="1">
                          <a:latin typeface="Cambria" panose="02040503050406030204" pitchFamily="18" charset="0"/>
                          <a:ea typeface="Cambria" panose="02040503050406030204" pitchFamily="18" charset="0"/>
                        </a:rPr>
                        <a:t>Đánh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giá</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rủi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ro</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thiết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lập</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biện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pháp</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kiểm</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soát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sức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khỏe</a:t>
                      </a:r>
                      <a:r>
                        <a:rPr lang="en-US" sz="2000" b="0" dirty="0">
                          <a:latin typeface="Cambria" panose="02040503050406030204" pitchFamily="18" charset="0"/>
                          <a:ea typeface="Cambria" panose="02040503050406030204" pitchFamily="18" charset="0"/>
                        </a:rPr>
                        <a:t> &amp; an </a:t>
                      </a:r>
                      <a:r>
                        <a:rPr lang="en-US" sz="2000" b="0" dirty="0" err="1">
                          <a:latin typeface="Cambria" panose="02040503050406030204" pitchFamily="18" charset="0"/>
                          <a:ea typeface="Cambria" panose="02040503050406030204" pitchFamily="18" charset="0"/>
                        </a:rPr>
                        <a:t>toàn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cộng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đồng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trong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toàn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bộ</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vòng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đời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dự</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án</a:t>
                      </a:r>
                      <a:endParaRPr lang="en-US" sz="2000" b="0" dirty="0">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vi-VN" sz="2000" b="0" dirty="0">
                          <a:latin typeface="Cambria" panose="02040503050406030204" pitchFamily="18" charset="0"/>
                          <a:ea typeface="Cambria" panose="02040503050406030204" pitchFamily="18" charset="0"/>
                        </a:rPr>
                        <a:t>Ư</a:t>
                      </a:r>
                      <a:r>
                        <a:rPr lang="en-US" sz="2000" b="0" dirty="0">
                          <a:latin typeface="Cambria" panose="02040503050406030204" pitchFamily="18" charset="0"/>
                          <a:ea typeface="Cambria" panose="02040503050406030204" pitchFamily="18" charset="0"/>
                        </a:rPr>
                        <a:t>u </a:t>
                      </a:r>
                      <a:r>
                        <a:rPr lang="en-US" sz="2000" b="0" dirty="0" err="1">
                          <a:latin typeface="Cambria" panose="02040503050406030204" pitchFamily="18" charset="0"/>
                          <a:ea typeface="Cambria" panose="02040503050406030204" pitchFamily="18" charset="0"/>
                        </a:rPr>
                        <a:t>tiên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phòng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ngừa</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tránh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rủi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ro</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startAt="2"/>
                      </a:pPr>
                      <a:r>
                        <a:rPr lang="en-US" sz="2000" b="0" dirty="0" err="1">
                          <a:latin typeface="Cambria" panose="02040503050406030204" pitchFamily="18" charset="0"/>
                          <a:ea typeface="Cambria" panose="02040503050406030204" pitchFamily="18" charset="0"/>
                        </a:rPr>
                        <a:t>Thiết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kế</a:t>
                      </a:r>
                      <a:r>
                        <a:rPr lang="en-US" sz="2000" b="0" dirty="0">
                          <a:latin typeface="Cambria" panose="02040503050406030204" pitchFamily="18" charset="0"/>
                          <a:ea typeface="Cambria" panose="02040503050406030204" pitchFamily="18" charset="0"/>
                        </a:rPr>
                        <a:t> an </a:t>
                      </a:r>
                      <a:r>
                        <a:rPr lang="en-US" sz="2000" b="0" dirty="0" err="1">
                          <a:latin typeface="Cambria" panose="02040503050406030204" pitchFamily="18" charset="0"/>
                          <a:ea typeface="Cambria" panose="02040503050406030204" pitchFamily="18" charset="0"/>
                        </a:rPr>
                        <a:t>toàn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cho</a:t>
                      </a:r>
                      <a:r>
                        <a:rPr lang="en-US" sz="2000" b="0" dirty="0">
                          <a:latin typeface="Cambria" panose="02040503050406030204" pitchFamily="18" charset="0"/>
                          <a:ea typeface="Cambria" panose="02040503050406030204" pitchFamily="18" charset="0"/>
                        </a:rPr>
                        <a:t> CSHT &amp; </a:t>
                      </a:r>
                      <a:r>
                        <a:rPr lang="en-US" sz="2000" b="0" dirty="0" err="1">
                          <a:latin typeface="Cambria" panose="02040503050406030204" pitchFamily="18" charset="0"/>
                          <a:ea typeface="Cambria" panose="02040503050406030204" pitchFamily="18" charset="0"/>
                        </a:rPr>
                        <a:t>thiết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bị</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startAt="3"/>
                      </a:pPr>
                      <a:r>
                        <a:rPr lang="en-US" sz="2000" b="0" dirty="0" err="1">
                          <a:latin typeface="Cambria" panose="02040503050406030204" pitchFamily="18" charset="0"/>
                          <a:ea typeface="Cambria" panose="02040503050406030204" pitchFamily="18" charset="0"/>
                        </a:rPr>
                        <a:t>Ngăn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chặn</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giảm</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thiểu</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vật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liệu</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độc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hại</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startAt="4"/>
                      </a:pPr>
                      <a:r>
                        <a:rPr lang="en-US" sz="2000" b="0" dirty="0" err="1">
                          <a:latin typeface="Cambria" panose="02040503050406030204" pitchFamily="18" charset="0"/>
                          <a:ea typeface="Cambria" panose="02040503050406030204" pitchFamily="18" charset="0"/>
                        </a:rPr>
                        <a:t>Xác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định</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tránh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tác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động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tiêu</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cực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đến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dịch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vụ</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hệ</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sinh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thái</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startAt="5"/>
                      </a:pPr>
                      <a:r>
                        <a:rPr lang="en-US" sz="2000" b="0" dirty="0" err="1">
                          <a:latin typeface="Cambria" panose="02040503050406030204" pitchFamily="18" charset="0"/>
                          <a:ea typeface="Cambria" panose="02040503050406030204" pitchFamily="18" charset="0"/>
                        </a:rPr>
                        <a:t>Ngăn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chặn</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giảm</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tiếp</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xúc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với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nguồn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gây</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bệnh</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startAt="6"/>
                      </a:pPr>
                      <a:r>
                        <a:rPr lang="en-US" sz="2000" b="0" dirty="0" err="1">
                          <a:latin typeface="Cambria" panose="02040503050406030204" pitchFamily="18" charset="0"/>
                          <a:ea typeface="Cambria" panose="02040503050406030204" pitchFamily="18" charset="0"/>
                        </a:rPr>
                        <a:t>Chuẩn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bị</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ứng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phó</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khẩn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cấp</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phối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hợp</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cộng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đồng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chính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quyền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địa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phương</a:t>
                      </a:r>
                      <a:endParaRPr lang="en-US" sz="2000" b="0" dirty="0">
                        <a:latin typeface="Cambria" panose="02040503050406030204" pitchFamily="18" charset="0"/>
                        <a:ea typeface="Cambria" panose="02040503050406030204" pitchFamily="18" charset="0"/>
                      </a:endParaRP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457200" indent="-457200">
                        <a:buFont typeface="+mj-lt"/>
                        <a:buAutoNum type="arabicPeriod"/>
                      </a:pPr>
                      <a:r>
                        <a:rPr lang="en-US" sz="2000" b="0" dirty="0" err="1">
                          <a:latin typeface="Cambria" panose="02040503050406030204" pitchFamily="18" charset="0"/>
                          <a:ea typeface="Cambria" panose="02040503050406030204" pitchFamily="18" charset="0"/>
                        </a:rPr>
                        <a:t>Nhân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sự</a:t>
                      </a:r>
                      <a:r>
                        <a:rPr lang="en-US" sz="2000" b="0" dirty="0">
                          <a:latin typeface="Cambria" panose="02040503050406030204" pitchFamily="18" charset="0"/>
                          <a:ea typeface="Cambria" panose="02040503050406030204" pitchFamily="18" charset="0"/>
                        </a:rPr>
                        <a:t> an </a:t>
                      </a:r>
                      <a:r>
                        <a:rPr lang="en-US" sz="2000" b="0" dirty="0" err="1">
                          <a:latin typeface="Cambria" panose="02040503050406030204" pitchFamily="18" charset="0"/>
                          <a:ea typeface="Cambria" panose="02040503050406030204" pitchFamily="18" charset="0"/>
                        </a:rPr>
                        <a:t>ninh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thuê</a:t>
                      </a:r>
                      <a:r>
                        <a:rPr lang="en-US" sz="2000" b="0" dirty="0">
                          <a:latin typeface="Cambria" panose="02040503050406030204" pitchFamily="18" charset="0"/>
                          <a:ea typeface="Cambria" panose="02040503050406030204" pitchFamily="18" charset="0"/>
                        </a:rPr>
                        <a:t>/ qua </a:t>
                      </a:r>
                      <a:r>
                        <a:rPr lang="en-US" sz="2000" b="0" dirty="0" err="1">
                          <a:latin typeface="Cambria" panose="02040503050406030204" pitchFamily="18" charset="0"/>
                          <a:ea typeface="Cambria" panose="02040503050406030204" pitchFamily="18" charset="0"/>
                        </a:rPr>
                        <a:t>nhà</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thầu</a:t>
                      </a:r>
                      <a:endParaRPr lang="en-US" sz="2000" b="0" dirty="0">
                        <a:latin typeface="Cambria" panose="02040503050406030204" pitchFamily="18" charset="0"/>
                        <a:ea typeface="Cambria" panose="02040503050406030204" pitchFamily="18" charset="0"/>
                      </a:endParaRPr>
                    </a:p>
                    <a:p>
                      <a:pPr marL="457200" lvl="1" indent="-457200">
                        <a:buFont typeface="Arial" panose="020B0604020202020204" pitchFamily="34" charset="0"/>
                        <a:buChar char="•"/>
                      </a:pPr>
                      <a:r>
                        <a:rPr lang="en-US" sz="2000" b="0" dirty="0" err="1">
                          <a:latin typeface="Cambria" panose="02040503050406030204" pitchFamily="18" charset="0"/>
                          <a:ea typeface="Cambria" panose="02040503050406030204" pitchFamily="18" charset="0"/>
                        </a:rPr>
                        <a:t>Đánh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giá</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rủi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ro</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gây</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bởi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thỏa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thuận</a:t>
                      </a:r>
                      <a:r>
                        <a:rPr lang="en-US" sz="2000" b="0" dirty="0">
                          <a:latin typeface="Cambria" panose="02040503050406030204" pitchFamily="18" charset="0"/>
                          <a:ea typeface="Cambria" panose="02040503050406030204" pitchFamily="18" charset="0"/>
                        </a:rPr>
                        <a:t> an </a:t>
                      </a:r>
                      <a:r>
                        <a:rPr lang="en-US" sz="2000" b="0" dirty="0" err="1">
                          <a:latin typeface="Cambria" panose="02040503050406030204" pitchFamily="18" charset="0"/>
                          <a:ea typeface="Cambria" panose="02040503050406030204" pitchFamily="18" charset="0"/>
                        </a:rPr>
                        <a:t>ninh</a:t>
                      </a:r>
                      <a:endParaRPr lang="en-US" sz="2000" b="0" dirty="0">
                        <a:latin typeface="Cambria" panose="02040503050406030204" pitchFamily="18" charset="0"/>
                        <a:ea typeface="Cambria" panose="02040503050406030204" pitchFamily="18" charset="0"/>
                      </a:endParaRPr>
                    </a:p>
                    <a:p>
                      <a:pPr marL="457200" lvl="1" indent="-457200">
                        <a:buFont typeface="Arial" panose="020B0604020202020204" pitchFamily="34" charset="0"/>
                        <a:buChar char="•"/>
                      </a:pPr>
                      <a:r>
                        <a:rPr lang="en-US" sz="2000" b="0" dirty="0" err="1">
                          <a:latin typeface="Cambria" panose="02040503050406030204" pitchFamily="18" charset="0"/>
                          <a:ea typeface="Cambria" panose="02040503050406030204" pitchFamily="18" charset="0"/>
                        </a:rPr>
                        <a:t>Tuyển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dụng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đào</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tạo</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giám</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sát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tuân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theo</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pháp</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luật</a:t>
                      </a:r>
                      <a:endParaRPr lang="en-US" sz="2000" b="0" dirty="0">
                        <a:latin typeface="Cambria" panose="02040503050406030204" pitchFamily="18" charset="0"/>
                        <a:ea typeface="Cambria" panose="02040503050406030204" pitchFamily="18" charset="0"/>
                      </a:endParaRPr>
                    </a:p>
                    <a:p>
                      <a:pPr marL="457200" lvl="1" indent="-457200">
                        <a:buFont typeface="Arial" panose="020B0604020202020204" pitchFamily="34" charset="0"/>
                        <a:buChar char="•"/>
                      </a:pPr>
                      <a:r>
                        <a:rPr lang="en-US" sz="2000" b="0" dirty="0">
                          <a:latin typeface="Cambria" panose="02040503050406030204" pitchFamily="18" charset="0"/>
                          <a:ea typeface="Cambria" panose="02040503050406030204" pitchFamily="18" charset="0"/>
                        </a:rPr>
                        <a:t>Đào </a:t>
                      </a:r>
                      <a:r>
                        <a:rPr lang="en-US" sz="2000" b="0" dirty="0" err="1">
                          <a:latin typeface="Cambria" panose="02040503050406030204" pitchFamily="18" charset="0"/>
                          <a:ea typeface="Cambria" panose="02040503050406030204" pitchFamily="18" charset="0"/>
                        </a:rPr>
                        <a:t>tạo</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đầy</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đủ</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thiết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lập</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cơ</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chế</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khiếu</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nại</a:t>
                      </a:r>
                      <a:endParaRPr lang="en-US" sz="2000" b="0" dirty="0">
                        <a:latin typeface="Cambria" panose="02040503050406030204" pitchFamily="18" charset="0"/>
                        <a:ea typeface="Cambria" panose="02040503050406030204" pitchFamily="18" charset="0"/>
                      </a:endParaRPr>
                    </a:p>
                    <a:p>
                      <a:pPr marL="457200" lvl="1" indent="-457200">
                        <a:buFont typeface="+mj-lt"/>
                        <a:buAutoNum type="arabicPeriod" startAt="2"/>
                      </a:pPr>
                      <a:r>
                        <a:rPr lang="en-US" sz="2000" b="0" dirty="0" err="1">
                          <a:latin typeface="Cambria" panose="02040503050406030204" pitchFamily="18" charset="0"/>
                          <a:ea typeface="Cambria" panose="02040503050406030204" pitchFamily="18" charset="0"/>
                        </a:rPr>
                        <a:t>Sử</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dụng</a:t>
                      </a:r>
                      <a:r>
                        <a:rPr lang="en-US" sz="2000" b="0" dirty="0">
                          <a:latin typeface="Cambria" panose="02040503050406030204" pitchFamily="18" charset="0"/>
                          <a:ea typeface="Cambria" panose="02040503050406030204" pitchFamily="18" charset="0"/>
                        </a:rPr>
                        <a:t> an </a:t>
                      </a:r>
                      <a:r>
                        <a:rPr lang="en-US" sz="2000" b="0" dirty="0" err="1">
                          <a:latin typeface="Cambria" panose="02040503050406030204" pitchFamily="18" charset="0"/>
                          <a:ea typeface="Cambria" panose="02040503050406030204" pitchFamily="18" charset="0"/>
                        </a:rPr>
                        <a:t>ninh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chính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phủ</a:t>
                      </a:r>
                      <a:endParaRPr lang="en-US" sz="2000" b="0" dirty="0">
                        <a:latin typeface="Cambria" panose="02040503050406030204" pitchFamily="18" charset="0"/>
                        <a:ea typeface="Cambria" panose="02040503050406030204" pitchFamily="18" charset="0"/>
                      </a:endParaRPr>
                    </a:p>
                    <a:p>
                      <a:pPr marL="342900" lvl="1" indent="-342900">
                        <a:buFont typeface="Arial" panose="020B0604020202020204" pitchFamily="34" charset="0"/>
                        <a:buChar char="•"/>
                      </a:pPr>
                      <a:r>
                        <a:rPr lang="en-US" sz="2000" b="0" dirty="0" err="1">
                          <a:latin typeface="Cambria" panose="02040503050406030204" pitchFamily="18" charset="0"/>
                          <a:ea typeface="Cambria" panose="02040503050406030204" pitchFamily="18" charset="0"/>
                        </a:rPr>
                        <a:t>Đánh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giá</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ghi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nhận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rủi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ro</a:t>
                      </a:r>
                      <a:endParaRPr lang="en-US" sz="2000" b="0" dirty="0">
                        <a:latin typeface="Cambria" panose="02040503050406030204" pitchFamily="18" charset="0"/>
                        <a:ea typeface="Cambria" panose="02040503050406030204" pitchFamily="18" charset="0"/>
                      </a:endParaRPr>
                    </a:p>
                    <a:p>
                      <a:pPr marL="342900" lvl="1" indent="-342900">
                        <a:buFont typeface="Arial" panose="020B0604020202020204" pitchFamily="34" charset="0"/>
                        <a:buChar char="•"/>
                      </a:pPr>
                      <a:r>
                        <a:rPr lang="en-US" sz="2000" b="0" dirty="0" err="1">
                          <a:latin typeface="Cambria" panose="02040503050406030204" pitchFamily="18" charset="0"/>
                          <a:ea typeface="Cambria" panose="02040503050406030204" pitchFamily="18" charset="0"/>
                        </a:rPr>
                        <a:t>Khuyến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khích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thỏa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thuận</a:t>
                      </a:r>
                      <a:r>
                        <a:rPr lang="en-US" sz="2000" b="0" dirty="0">
                          <a:latin typeface="Cambria" panose="02040503050406030204" pitchFamily="18" charset="0"/>
                          <a:ea typeface="Cambria" panose="02040503050406030204" pitchFamily="18" charset="0"/>
                        </a:rPr>
                        <a:t> an </a:t>
                      </a:r>
                      <a:r>
                        <a:rPr lang="en-US" sz="2000" b="0" dirty="0" err="1">
                          <a:latin typeface="Cambria" panose="02040503050406030204" pitchFamily="18" charset="0"/>
                          <a:ea typeface="Cambria" panose="02040503050406030204" pitchFamily="18" charset="0"/>
                        </a:rPr>
                        <a:t>ninh</a:t>
                      </a:r>
                      <a:endParaRPr lang="en-US" sz="2000" b="0" dirty="0">
                        <a:latin typeface="Cambria" panose="02040503050406030204" pitchFamily="18" charset="0"/>
                        <a:ea typeface="Cambria" panose="02040503050406030204" pitchFamily="18" charset="0"/>
                      </a:endParaRPr>
                    </a:p>
                    <a:p>
                      <a:pPr marL="342900" lvl="1" indent="-342900">
                        <a:buFont typeface="Arial" panose="020B0604020202020204" pitchFamily="34" charset="0"/>
                        <a:buChar char="•"/>
                      </a:pPr>
                      <a:r>
                        <a:rPr lang="en-US" sz="2000" b="0" dirty="0" err="1">
                          <a:latin typeface="Cambria" panose="02040503050406030204" pitchFamily="18" charset="0"/>
                          <a:ea typeface="Cambria" panose="02040503050406030204" pitchFamily="18" charset="0"/>
                        </a:rPr>
                        <a:t>Thúc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đẩy</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sự</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tuân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thủ</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của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lực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lượng</a:t>
                      </a:r>
                      <a:r>
                        <a:rPr lang="en-US" sz="2000" b="0" dirty="0">
                          <a:latin typeface="Cambria" panose="02040503050406030204" pitchFamily="18" charset="0"/>
                          <a:ea typeface="Cambria" panose="02040503050406030204" pitchFamily="18" charset="0"/>
                        </a:rPr>
                        <a:t> an </a:t>
                      </a:r>
                      <a:r>
                        <a:rPr lang="en-US" sz="2000" b="0" dirty="0" err="1">
                          <a:latin typeface="Cambria" panose="02040503050406030204" pitchFamily="18" charset="0"/>
                          <a:ea typeface="Cambria" panose="02040503050406030204" pitchFamily="18" charset="0"/>
                        </a:rPr>
                        <a:t>ninh</a:t>
                      </a:r>
                      <a:endParaRPr lang="en-US" sz="2000" b="0" dirty="0">
                        <a:latin typeface="Cambria" panose="02040503050406030204" pitchFamily="18" charset="0"/>
                        <a:ea typeface="Cambria" panose="02040503050406030204" pitchFamily="18" charset="0"/>
                      </a:endParaRPr>
                    </a:p>
                    <a:p>
                      <a:pPr marL="457200" lvl="1" indent="-457200">
                        <a:buFont typeface="+mj-lt"/>
                        <a:buAutoNum type="arabicPeriod" startAt="3"/>
                      </a:pPr>
                      <a:r>
                        <a:rPr lang="en-US" sz="2000" b="0" dirty="0" err="1">
                          <a:latin typeface="Cambria" panose="02040503050406030204" pitchFamily="18" charset="0"/>
                          <a:ea typeface="Cambria" panose="02040503050406030204" pitchFamily="18" charset="0"/>
                        </a:rPr>
                        <a:t>Giải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quyết</a:t>
                      </a:r>
                      <a:r>
                        <a:rPr lang="en-US" sz="2000" b="0" dirty="0">
                          <a:latin typeface="Cambria" panose="02040503050406030204" pitchFamily="18" charset="0"/>
                          <a:ea typeface="Cambria" panose="02040503050406030204" pitchFamily="18" charset="0"/>
                        </a:rPr>
                        <a:t> vi </a:t>
                      </a:r>
                      <a:r>
                        <a:rPr lang="en-US" sz="2000" b="0" dirty="0" err="1">
                          <a:latin typeface="Cambria" panose="02040503050406030204" pitchFamily="18" charset="0"/>
                          <a:ea typeface="Cambria" panose="02040503050406030204" pitchFamily="18" charset="0"/>
                        </a:rPr>
                        <a:t>phạm</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khiếu</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nại</a:t>
                      </a:r>
                      <a:endParaRPr lang="en-US" sz="2000" b="0" dirty="0">
                        <a:latin typeface="Cambria" panose="02040503050406030204" pitchFamily="18" charset="0"/>
                        <a:ea typeface="Cambria" panose="02040503050406030204" pitchFamily="18" charset="0"/>
                      </a:endParaRP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234181473"/>
                  </a:ext>
                </a:extLst>
              </a:tr>
            </a:tbl>
          </a:graphicData>
        </a:graphic>
      </p:graphicFrame>
    </p:spTree>
    <p:extLst>
      <p:ext uri="{BB962C8B-B14F-4D97-AF65-F5344CB8AC3E}">
        <p14:creationId xmlns:p14="http://schemas.microsoft.com/office/powerpoint/2010/main" val="42461787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5B64F-1B8F-CF71-7B40-4E335C8BA309}"/>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19E6B95-6EE4-14FF-6BB3-0850D24A3E70}"/>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PS5: Thu hồi đất &amp; tái định cư không tự nguyện</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E2A092EA-A882-FDD9-84A6-3FBE42EA8F9E}"/>
              </a:ext>
            </a:extLst>
          </p:cNvPr>
          <p:cNvSpPr txBox="1">
            <a:spLocks/>
          </p:cNvSpPr>
          <p:nvPr/>
        </p:nvSpPr>
        <p:spPr>
          <a:xfrm>
            <a:off x="282496" y="2079291"/>
            <a:ext cx="7126009" cy="2484464"/>
          </a:xfrm>
          <a:prstGeom prst="rect">
            <a:avLst/>
          </a:prstGeom>
          <a:solidFill>
            <a:srgbClr val="FFFFFF"/>
          </a:solidFill>
          <a:ln>
            <a:solidFill>
              <a:srgbClr val="0F6FC6"/>
            </a:solidFill>
          </a:ln>
        </p:spPr>
        <p:txBody>
          <a:bodyPr anchor="ctr">
            <a:normAutofit fontScale="92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Giới</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thiệu</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Thừa</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nhận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việc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hồi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hạn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chế</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sử</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dụng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đất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có</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thể</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có</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tác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động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tiêu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cực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đến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cộng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đồng</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Tước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đoạt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hoặc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hạn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chế</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quyền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sử</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dụng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đất</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Đàm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phán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thất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bại</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Tác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động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nghèo</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đói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kéo</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dài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mất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sinh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kế</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ảnh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hưởng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tiêu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cực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đến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xã</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hội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môi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trường</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Tránh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tái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định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cư</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không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tự</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nguyện</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 name="Text Placeholder 4">
            <a:extLst>
              <a:ext uri="{FF2B5EF4-FFF2-40B4-BE49-F238E27FC236}">
                <a16:creationId xmlns:a16="http://schemas.microsoft.com/office/drawing/2014/main" id="{97F9D23D-9130-7022-96AD-65470BB3573E}"/>
              </a:ext>
            </a:extLst>
          </p:cNvPr>
          <p:cNvSpPr txBox="1">
            <a:spLocks/>
          </p:cNvSpPr>
          <p:nvPr/>
        </p:nvSpPr>
        <p:spPr>
          <a:xfrm>
            <a:off x="282496" y="4726649"/>
            <a:ext cx="7126009" cy="1943833"/>
          </a:xfrm>
          <a:prstGeom prst="rect">
            <a:avLst/>
          </a:prstGeom>
          <a:solidFill>
            <a:srgbClr val="FFFFFF"/>
          </a:solidFill>
          <a:ln>
            <a:solidFill>
              <a:srgbClr val="0F6FC6"/>
            </a:solidFill>
          </a:ln>
        </p:spPr>
        <p:txBody>
          <a:bodyPr anchor="ctr">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Phạm vi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áp</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dụng</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Được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quy</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định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trong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quá</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trình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đánh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giá</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rủi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ro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tác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động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MT-XH</a:t>
            </a: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Áp</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dụng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với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việc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di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dời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vật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lý</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kinh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tế</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xuất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phát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từ</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giao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dịch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đất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đai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thông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qua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cưỡng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chế</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đàm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phán</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Không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áp</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dụng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với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tái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định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cư</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từ</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giao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dịch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đất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tự</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nguyện</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286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2500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p>
        </p:txBody>
      </p:sp>
      <p:sp>
        <p:nvSpPr>
          <p:cNvPr id="5" name="Text Placeholder 4">
            <a:extLst>
              <a:ext uri="{FF2B5EF4-FFF2-40B4-BE49-F238E27FC236}">
                <a16:creationId xmlns:a16="http://schemas.microsoft.com/office/drawing/2014/main" id="{F9DF4727-6B9A-B0F4-8F68-EE5FCCC28718}"/>
              </a:ext>
            </a:extLst>
          </p:cNvPr>
          <p:cNvSpPr txBox="1">
            <a:spLocks/>
          </p:cNvSpPr>
          <p:nvPr/>
        </p:nvSpPr>
        <p:spPr>
          <a:xfrm>
            <a:off x="7731593" y="2047241"/>
            <a:ext cx="4013070" cy="4653721"/>
          </a:xfrm>
          <a:prstGeom prst="rect">
            <a:avLst/>
          </a:prstGeom>
          <a:solidFill>
            <a:srgbClr val="FFFFFF"/>
          </a:solidFill>
          <a:ln>
            <a:solidFill>
              <a:srgbClr val="0F6FC6"/>
            </a:solidFill>
          </a:ln>
        </p:spPr>
        <p:txBody>
          <a:bodyPr anchor="t">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Mục tiêu:</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Tránh/ giảm thiểu việc tái định cư không tự nguyện</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Tránh hoạt động cưỡng chế người dân</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Tránh/ giảm thiểu tác động xấu về xã hội – kinh tế: bồi thường thiệt hại, đảm bảo hoạt động tái định cư</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Cải thiện/ phục hồi sinh kế &amp; mức sống</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Cung cấp chỗ ở mới</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Tree>
    <p:extLst>
      <p:ext uri="{BB962C8B-B14F-4D97-AF65-F5344CB8AC3E}">
        <p14:creationId xmlns:p14="http://schemas.microsoft.com/office/powerpoint/2010/main" val="30623538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82FB9-02C1-5B2F-80C9-D0080D2774E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2F20F75-DC7A-6F43-B0D0-F9A631B625E2}"/>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PS5: Yêu cầu chung</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B4824EFF-B5EA-D24F-E34C-984B59F1B626}"/>
              </a:ext>
            </a:extLst>
          </p:cNvPr>
          <p:cNvSpPr txBox="1">
            <a:spLocks/>
          </p:cNvSpPr>
          <p:nvPr/>
        </p:nvSpPr>
        <p:spPr>
          <a:xfrm>
            <a:off x="901908" y="1897838"/>
            <a:ext cx="10515600" cy="486847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Thiết kế dự án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tránh./ giảm thiểu việc tái định cư thông qua phương án thiết kế thay thế</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Cân nhắc chi phí – lợi ích giữa tài chính, môi trường, xã hội</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Giảm tác động lên người nghèo/ nhóm dễ tổn thương</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Đền bù &amp; quyền lợi</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Nguyên tắc cốt lõi: đền bù đầy đủ, chi trả chi phí di dời, khôi phục &amp; cải thiện mức sống &amp; sinh kế</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Nên được tạo điều kiện để hưởng lợi từ sự phát triển của dự án</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Tham vấn: </a:t>
            </a: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tham gia tham vấn suốt các giai đoạn: lập kế hoạch, thực hiện, giám sát, đánh giá</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Cơ chế khiếu nại: </a:t>
            </a: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minh bạch &amp; sớm, hệ thống truy đòi không thiên vị</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Thực hiện điều tra dân số, khảo sát kinh tế - xã hội: đối tượng di dời, điều kiện đền bù</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Trường hợp cưỡng chế: cần phối hợp nhà nước trong lập kế hoạch, thực hiện theo dõi &amp; tái định cư</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p:txBody>
      </p:sp>
    </p:spTree>
    <p:extLst>
      <p:ext uri="{BB962C8B-B14F-4D97-AF65-F5344CB8AC3E}">
        <p14:creationId xmlns:p14="http://schemas.microsoft.com/office/powerpoint/2010/main" val="4126564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B77F0-5373-2B54-C752-33373365232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E48759E-CA33-BF15-4B7E-D8EF0186F534}"/>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PS5: Yêu cầu chung – di dời</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B2D76C2C-1FA4-96BB-46A4-C4835BC854F3}"/>
              </a:ext>
            </a:extLst>
          </p:cNvPr>
          <p:cNvSpPr txBox="1">
            <a:spLocks/>
          </p:cNvSpPr>
          <p:nvPr/>
        </p:nvSpPr>
        <p:spPr>
          <a:xfrm>
            <a:off x="932388" y="2095958"/>
            <a:ext cx="10515600" cy="486847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Phân loại người di dời</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Nhóm (i): người có quyền pháp lý với đất &amp; tài sản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Nhóm (ii) người không có quyền pháp lý chính thức nhưng được công nhận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Nhóm (iii) không được công nhận hợp pháp, cư trú không đăng ký</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Di dời vật lý</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Xây dựng Kế hoạch hành động tái định cư, áp dụng cho tất cả quy mô dự án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Bồi thường chi phí di dời, khắc phục tác động tiêu cực, dự toán ngân sách</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Lựa chọn chỗ ở thay thế phù hợp</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Bồi thường cho người có quyền sử dụng đất hợp pháp</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Bồi thường cho người không có quyền hợp pháp, tham vấn với người di dời</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Việc cưỡng chế chỉ được thực hiện nếu tuân thủ luật pháp &amp; quốc gia</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p:txBody>
      </p:sp>
    </p:spTree>
    <p:extLst>
      <p:ext uri="{BB962C8B-B14F-4D97-AF65-F5344CB8AC3E}">
        <p14:creationId xmlns:p14="http://schemas.microsoft.com/office/powerpoint/2010/main" val="27770622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0F34A-F3CF-FA5C-827F-A92D0456442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9A81E62-28B7-5EEF-BE71-1EDA2097E757}"/>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PS5: Yêu cầu chung – di dời kinh tế</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48AFECDC-6388-EC22-3F2D-8666F3DAD50A}"/>
              </a:ext>
            </a:extLst>
          </p:cNvPr>
          <p:cNvSpPr txBox="1">
            <a:spLocks/>
          </p:cNvSpPr>
          <p:nvPr/>
        </p:nvSpPr>
        <p:spPr>
          <a:xfrm>
            <a:off x="947628" y="2080718"/>
            <a:ext cx="10515600" cy="486847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Xây dựng kế hoạch phục hồi sinh kế (Livelihood Restoration Plan)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Đền bù tổn thất tài sản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Cung cấp hỗ trợ cần thiết để phục hồi cải thiện</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Bồi thường tài sản &amp; tổn thất</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Chi phí di dời tài sản bị mất/ không còn can thiệp được:</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Không bồi thường cho người xâm chiếm đất sau ngày xác minh tư cách</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Hỗ trợ bổ sung phục hồi sinh kế</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Hỗ trợ chuyển tiếp</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p:txBody>
      </p:sp>
    </p:spTree>
    <p:extLst>
      <p:ext uri="{BB962C8B-B14F-4D97-AF65-F5344CB8AC3E}">
        <p14:creationId xmlns:p14="http://schemas.microsoft.com/office/powerpoint/2010/main" val="543115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EE818-22AA-1E4E-EA68-78EB1F4512A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4D1965A-3B70-4F73-814E-01789EA153F6}"/>
              </a:ext>
            </a:extLst>
          </p:cNvPr>
          <p:cNvSpPr txBox="1">
            <a:spLocks/>
          </p:cNvSpPr>
          <p:nvPr/>
        </p:nvSpPr>
        <p:spPr>
          <a:xfrm>
            <a:off x="579369" y="2351563"/>
            <a:ext cx="11033262" cy="215487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48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OVERVIEW</a:t>
            </a:r>
            <a:endParaRPr kumimoji="0" lang="en-US" sz="25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Tree>
    <p:extLst>
      <p:ext uri="{BB962C8B-B14F-4D97-AF65-F5344CB8AC3E}">
        <p14:creationId xmlns:p14="http://schemas.microsoft.com/office/powerpoint/2010/main" val="28116275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855F6-7E4D-2473-5DF4-7087A83FD87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4BAC0E6-28E9-3E73-A376-BCB031E099E8}"/>
              </a:ext>
            </a:extLst>
          </p:cNvPr>
          <p:cNvSpPr txBox="1">
            <a:spLocks/>
          </p:cNvSpPr>
          <p:nvPr/>
        </p:nvSpPr>
        <p:spPr>
          <a:xfrm>
            <a:off x="941166" y="1227514"/>
            <a:ext cx="10494621" cy="890846"/>
          </a:xfrm>
          <a:prstGeom prst="rect">
            <a:avLst/>
          </a:prstGeom>
          <a:solidFill>
            <a:srgbClr val="004AAD"/>
          </a:solidFill>
          <a:ln>
            <a:noFill/>
          </a:ln>
        </p:spPr>
        <p:txBody>
          <a:bodyPr spcFirstLastPara="1" wrap="square" lIns="68575" tIns="34275" rIns="68575" bIns="34275"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PS5: Yêu cầu chung – vai trò của khu vực tư nhân do Chính phủ quản lý</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A4B5EF50-7C1D-90BF-652B-0F28A7487B83}"/>
              </a:ext>
            </a:extLst>
          </p:cNvPr>
          <p:cNvSpPr txBox="1">
            <a:spLocks/>
          </p:cNvSpPr>
          <p:nvPr/>
        </p:nvSpPr>
        <p:spPr>
          <a:xfrm>
            <a:off x="978857" y="2438485"/>
            <a:ext cx="10515600" cy="358348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Phối hợp với Chính phủ</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Lập kế hoạch, thực hiện, giám sát tái định cư</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Khi có di dời vật lý</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Xác định &amp; đánh giá các biện pháp tái định cư mà chính phủ thực hiện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Nếu chưa đáp ứng đủ yêu cầu, cần lập kế hoạch bổ sung bao gồm: danh sách người bị di dời &amp; phạm vi ảnh hưởng; hoạt động pháp lý hiện hành; biện pháp bổ sung</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Khi có di dời kinh tế: đánh giá biện pháp của chính phủ về bồi thường &amp; hỗ trợ khắc phục</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Bồi thường tài sản bổ sung, biện pháp khôi phục sinh kế bổ sung</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p:txBody>
      </p:sp>
    </p:spTree>
    <p:extLst>
      <p:ext uri="{BB962C8B-B14F-4D97-AF65-F5344CB8AC3E}">
        <p14:creationId xmlns:p14="http://schemas.microsoft.com/office/powerpoint/2010/main" val="329345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B9568-21BD-F096-5B76-579E88F5C46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B047662-4EC9-3E4F-1BFC-947194CF7523}"/>
              </a:ext>
            </a:extLst>
          </p:cNvPr>
          <p:cNvSpPr txBox="1">
            <a:spLocks/>
          </p:cNvSpPr>
          <p:nvPr/>
        </p:nvSpPr>
        <p:spPr>
          <a:xfrm>
            <a:off x="941166" y="1227514"/>
            <a:ext cx="10494621" cy="1028006"/>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PS6: Bảo tồn đa dạng sinh học &amp; quản lý nguồn TNTN bền vững</a:t>
            </a:r>
            <a:endParaRPr lang="en-US" sz="3200" kern="0" dirty="0">
              <a:latin typeface="Cambria"/>
              <a:ea typeface="Cambria"/>
              <a:cs typeface="Cambria"/>
              <a:sym typeface="Cambria"/>
            </a:endParaRPr>
          </a:p>
        </p:txBody>
      </p:sp>
      <p:grpSp>
        <p:nvGrpSpPr>
          <p:cNvPr id="2" name="Group 1">
            <a:extLst>
              <a:ext uri="{FF2B5EF4-FFF2-40B4-BE49-F238E27FC236}">
                <a16:creationId xmlns:a16="http://schemas.microsoft.com/office/drawing/2014/main" id="{3732EEE2-FF49-BD81-0ED9-9654CD2EF0F7}"/>
              </a:ext>
            </a:extLst>
          </p:cNvPr>
          <p:cNvGrpSpPr/>
          <p:nvPr/>
        </p:nvGrpSpPr>
        <p:grpSpPr>
          <a:xfrm>
            <a:off x="1132390" y="2255520"/>
            <a:ext cx="10251890" cy="3489960"/>
            <a:chOff x="557418" y="1888482"/>
            <a:chExt cx="10942920" cy="5533662"/>
          </a:xfrm>
        </p:grpSpPr>
        <p:graphicFrame>
          <p:nvGraphicFramePr>
            <p:cNvPr id="4" name="Diagram 3">
              <a:extLst>
                <a:ext uri="{FF2B5EF4-FFF2-40B4-BE49-F238E27FC236}">
                  <a16:creationId xmlns:a16="http://schemas.microsoft.com/office/drawing/2014/main" id="{8B69BA7B-EEFB-3768-2598-3F2E61948A98}"/>
                </a:ext>
              </a:extLst>
            </p:cNvPr>
            <p:cNvGraphicFramePr/>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DB6EE37F-7EDF-1CB8-9A67-17B8E547775A}"/>
                </a:ext>
              </a:extLst>
            </p:cNvPr>
            <p:cNvSpPr txBox="1"/>
            <p:nvPr/>
          </p:nvSpPr>
          <p:spPr>
            <a:xfrm>
              <a:off x="717816" y="3910404"/>
              <a:ext cx="3483148" cy="3511740"/>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Bảo vệ &amp; bảo tồn đa dạng sinh học</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Duy trì dịch vụ hệ sinh thái</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Quản lý bền vững TNTN</a:t>
              </a:r>
            </a:p>
            <a:p>
              <a:pPr marL="514350" marR="0" lvl="0" indent="-514350" defTabSz="914400" eaLnBrk="1" fontAlgn="auto" latinLnBrk="0" hangingPunct="1">
                <a:lnSpc>
                  <a:spcPct val="100000"/>
                </a:lnSpc>
                <a:spcBef>
                  <a:spcPts val="600"/>
                </a:spcBef>
                <a:spcAft>
                  <a:spcPts val="0"/>
                </a:spcAft>
                <a:buClr>
                  <a:srgbClr val="000000"/>
                </a:buClr>
                <a:buSzTx/>
                <a:buFont typeface="+mj-lt"/>
                <a:buAutoNum type="romanLcPeriod"/>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Dịch vụ cung cấp</a:t>
              </a:r>
            </a:p>
            <a:p>
              <a:pPr marL="514350" marR="0" lvl="0" indent="-514350" defTabSz="914400" eaLnBrk="1" fontAlgn="auto" latinLnBrk="0" hangingPunct="1">
                <a:lnSpc>
                  <a:spcPct val="100000"/>
                </a:lnSpc>
                <a:spcBef>
                  <a:spcPts val="600"/>
                </a:spcBef>
                <a:spcAft>
                  <a:spcPts val="0"/>
                </a:spcAft>
                <a:buClr>
                  <a:srgbClr val="000000"/>
                </a:buClr>
                <a:buSzTx/>
                <a:buFont typeface="+mj-lt"/>
                <a:buAutoNum type="romanLcPeriod"/>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Dịch vụ điều hành</a:t>
              </a:r>
            </a:p>
            <a:p>
              <a:pPr marL="514350" marR="0" lvl="0" indent="-514350" defTabSz="914400" eaLnBrk="1" fontAlgn="auto" latinLnBrk="0" hangingPunct="1">
                <a:lnSpc>
                  <a:spcPct val="100000"/>
                </a:lnSpc>
                <a:spcBef>
                  <a:spcPts val="600"/>
                </a:spcBef>
                <a:spcAft>
                  <a:spcPts val="0"/>
                </a:spcAft>
                <a:buClr>
                  <a:srgbClr val="000000"/>
                </a:buClr>
                <a:buSzTx/>
                <a:buFont typeface="+mj-lt"/>
                <a:buAutoNum type="romanLcPeriod"/>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Dịch vụ văn hóa</a:t>
              </a:r>
            </a:p>
            <a:p>
              <a:pPr marL="514350" marR="0" lvl="0" indent="-514350" defTabSz="914400" eaLnBrk="1" fontAlgn="auto" latinLnBrk="0" hangingPunct="1">
                <a:lnSpc>
                  <a:spcPct val="100000"/>
                </a:lnSpc>
                <a:spcBef>
                  <a:spcPts val="600"/>
                </a:spcBef>
                <a:spcAft>
                  <a:spcPts val="0"/>
                </a:spcAft>
                <a:buClr>
                  <a:srgbClr val="000000"/>
                </a:buClr>
                <a:buSzTx/>
                <a:buFont typeface="+mj-lt"/>
                <a:buAutoNum type="romanLcPeriod"/>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Dịch vụ hỗ trợ</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 name="TextBox 5">
              <a:extLst>
                <a:ext uri="{FF2B5EF4-FFF2-40B4-BE49-F238E27FC236}">
                  <a16:creationId xmlns:a16="http://schemas.microsoft.com/office/drawing/2014/main" id="{4A8F65E9-7899-164D-FB1C-087FF4F550C9}"/>
                </a:ext>
              </a:extLst>
            </p:cNvPr>
            <p:cNvSpPr txBox="1"/>
            <p:nvPr/>
          </p:nvSpPr>
          <p:spPr>
            <a:xfrm>
              <a:off x="4393006" y="4036005"/>
              <a:ext cx="3664783" cy="2795058"/>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Bảo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vệ</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bảo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tồn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sự</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dạng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sinh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học</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Duy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trì</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các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lợi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ích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của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dịch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vụ</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HST</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Thúc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đẩy</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việc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quản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lý</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sử</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dụng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bền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vững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nguồn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TNTN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tích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hợp</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hoạt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động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thực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tiễn</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spTree>
    <p:extLst>
      <p:ext uri="{BB962C8B-B14F-4D97-AF65-F5344CB8AC3E}">
        <p14:creationId xmlns:p14="http://schemas.microsoft.com/office/powerpoint/2010/main" val="37998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59576-4C72-971F-39DB-D6A9219D839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4D2AB45-0AFD-06DB-4C33-14D7C20EE93E}"/>
              </a:ext>
            </a:extLst>
          </p:cNvPr>
          <p:cNvSpPr txBox="1">
            <a:spLocks/>
          </p:cNvSpPr>
          <p:nvPr/>
        </p:nvSpPr>
        <p:spPr>
          <a:xfrm>
            <a:off x="941166" y="1227514"/>
            <a:ext cx="10494621" cy="936566"/>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PS6: Bảo tồn đa dạng sinh học &amp; quản lý nguồn TNTN bền vững</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37531C25-9C54-1777-74A1-EE2C00C2E7FC}"/>
              </a:ext>
            </a:extLst>
          </p:cNvPr>
          <p:cNvSpPr txBox="1">
            <a:spLocks/>
          </p:cNvSpPr>
          <p:nvPr/>
        </p:nvSpPr>
        <p:spPr>
          <a:xfrm>
            <a:off x="902657" y="2275841"/>
            <a:ext cx="10515600" cy="142135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Đánh giá rủi ro &amp; tác động  đến đa dạng sinh học</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Tác động trực tiếp &amp; gián tiếp</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Mối đe dọa liên quan</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p:txBody>
      </p:sp>
      <p:graphicFrame>
        <p:nvGraphicFramePr>
          <p:cNvPr id="4" name="Diagram 3">
            <a:extLst>
              <a:ext uri="{FF2B5EF4-FFF2-40B4-BE49-F238E27FC236}">
                <a16:creationId xmlns:a16="http://schemas.microsoft.com/office/drawing/2014/main" id="{7A054FE9-B147-B7AD-6F12-561B58E9FC3C}"/>
              </a:ext>
            </a:extLst>
          </p:cNvPr>
          <p:cNvGraphicFramePr/>
          <p:nvPr>
            <p:extLst>
              <p:ext uri="{D42A27DB-BD31-4B8C-83A1-F6EECF244321}">
                <p14:modId xmlns:p14="http://schemas.microsoft.com/office/powerpoint/2010/main" val="1692403954"/>
              </p:ext>
            </p:extLst>
          </p:nvPr>
        </p:nvGraphicFramePr>
        <p:xfrm>
          <a:off x="2584950" y="3148554"/>
          <a:ext cx="7022097" cy="3709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43521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A7642-0C18-C08B-98E8-384DD659221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88C72B1-61BF-61CC-F7E4-0E1672F8FDC2}"/>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PS6: Yêu cầu Bảo vệ &amp; Bảo tồn Đa dạng sinh học</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803ECD54-20B9-9AE6-455C-4530EA248120}"/>
              </a:ext>
            </a:extLst>
          </p:cNvPr>
          <p:cNvSpPr txBox="1">
            <a:spLocks/>
          </p:cNvSpPr>
          <p:nvPr/>
        </p:nvSpPr>
        <p:spPr>
          <a:xfrm>
            <a:off x="929640" y="2153921"/>
            <a:ext cx="10515600" cy="355249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Môi trường sống</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Môi trường điều chỉnh, tự nhiên &amp; môi trường sống quan trọng</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Hệ thống phân cấp bảo tồn: bù đắp đa dạng sinh học sau khi sử dụng biện pháp tránh, giảm thiểu &amp; khôi phục</a:t>
            </a:r>
          </a:p>
          <a:p>
            <a:pPr marL="8001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Môi trường sống điều chỉnh</a:t>
            </a:r>
          </a:p>
          <a:p>
            <a:pPr marL="800100" marR="0" lvl="2"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Môi trường sống tự nhiên</a:t>
            </a:r>
          </a:p>
          <a:p>
            <a:pPr marL="800100" marR="0" lvl="2"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Môi trường sống quan trọng</a:t>
            </a:r>
          </a:p>
          <a:p>
            <a:pPr marL="800100" marR="0" lvl="2"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Các khu vực được luật pháp bảo vệ</a:t>
            </a:r>
          </a:p>
          <a:p>
            <a:pPr marL="800100" marR="0" lvl="2"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Các loài ngoại lai xâm lấn</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3763093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F9195-EF2D-24A7-7239-E1496891D6A7}"/>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7B8031CB-C399-C5E1-E7D0-FEF4AC630A9C}"/>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PS6: Yêu cầu Quản lý dịch vụ hệ sinh thái</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DF7B8D8B-4C7C-A956-1FF9-9AA2B44A50F6}"/>
              </a:ext>
            </a:extLst>
          </p:cNvPr>
          <p:cNvSpPr txBox="1">
            <a:spLocks/>
          </p:cNvSpPr>
          <p:nvPr/>
        </p:nvSpPr>
        <p:spPr>
          <a:xfrm>
            <a:off x="929640" y="1971041"/>
            <a:ext cx="10515600" cy="461363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Rà soát có hệ thống để xác định dịch vụ hệ sinh thái ưu tiên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Dịch vụ dự án có khả năng tác động nhất</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Dịch vụ dự án cần dựa vào để vận hành</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Nếu tác động xảy ra với dịch vụ HST ưu tiên</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graphicFrame>
        <p:nvGraphicFramePr>
          <p:cNvPr id="4" name="Diagram 3">
            <a:extLst>
              <a:ext uri="{FF2B5EF4-FFF2-40B4-BE49-F238E27FC236}">
                <a16:creationId xmlns:a16="http://schemas.microsoft.com/office/drawing/2014/main" id="{C9B514A6-0047-164E-E4CE-A6495DD7F1CB}"/>
              </a:ext>
            </a:extLst>
          </p:cNvPr>
          <p:cNvGraphicFramePr/>
          <p:nvPr>
            <p:extLst>
              <p:ext uri="{D42A27DB-BD31-4B8C-83A1-F6EECF244321}">
                <p14:modId xmlns:p14="http://schemas.microsoft.com/office/powerpoint/2010/main" val="1243167602"/>
              </p:ext>
            </p:extLst>
          </p:nvPr>
        </p:nvGraphicFramePr>
        <p:xfrm>
          <a:off x="5713166" y="3148554"/>
          <a:ext cx="7022097" cy="3709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691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491F8-136B-7908-C6CD-A0697C473B49}"/>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CD2AF68-2901-494C-3B4E-5F9E8B5115BF}"/>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PS6: Yêu cầu – Quản lý bền vững TNTN</a:t>
            </a:r>
            <a:endParaRPr lang="en-US" sz="3200" kern="0" dirty="0">
              <a:latin typeface="Cambria"/>
              <a:ea typeface="Cambria"/>
              <a:cs typeface="Cambria"/>
              <a:sym typeface="Cambria"/>
            </a:endParaRPr>
          </a:p>
        </p:txBody>
      </p:sp>
      <p:graphicFrame>
        <p:nvGraphicFramePr>
          <p:cNvPr id="2" name="Table 1">
            <a:extLst>
              <a:ext uri="{FF2B5EF4-FFF2-40B4-BE49-F238E27FC236}">
                <a16:creationId xmlns:a16="http://schemas.microsoft.com/office/drawing/2014/main" id="{90785401-D232-4EF8-7456-7891BBEEDDED}"/>
              </a:ext>
            </a:extLst>
          </p:cNvPr>
          <p:cNvGraphicFramePr>
            <a:graphicFrameLocks noGrp="1"/>
          </p:cNvGraphicFramePr>
          <p:nvPr>
            <p:extLst>
              <p:ext uri="{D42A27DB-BD31-4B8C-83A1-F6EECF244321}">
                <p14:modId xmlns:p14="http://schemas.microsoft.com/office/powerpoint/2010/main" val="195769346"/>
              </p:ext>
            </p:extLst>
          </p:nvPr>
        </p:nvGraphicFramePr>
        <p:xfrm>
          <a:off x="1005616" y="2186649"/>
          <a:ext cx="10430171" cy="4214152"/>
        </p:xfrm>
        <a:graphic>
          <a:graphicData uri="http://schemas.openxmlformats.org/drawingml/2006/table">
            <a:tbl>
              <a:tblPr>
                <a:tableStyleId>{E8B1032C-EA38-4F05-BA0D-38AFFFC7BED3}</a:tableStyleId>
              </a:tblPr>
              <a:tblGrid>
                <a:gridCol w="5621232">
                  <a:extLst>
                    <a:ext uri="{9D8B030D-6E8A-4147-A177-3AD203B41FA5}">
                      <a16:colId xmlns:a16="http://schemas.microsoft.com/office/drawing/2014/main" val="1739696946"/>
                    </a:ext>
                  </a:extLst>
                </a:gridCol>
                <a:gridCol w="4808939">
                  <a:extLst>
                    <a:ext uri="{9D8B030D-6E8A-4147-A177-3AD203B41FA5}">
                      <a16:colId xmlns:a16="http://schemas.microsoft.com/office/drawing/2014/main" val="3167121149"/>
                    </a:ext>
                  </a:extLst>
                </a:gridCol>
              </a:tblGrid>
              <a:tr h="692030">
                <a:tc>
                  <a:txBody>
                    <a:bodyPr/>
                    <a:lstStyle/>
                    <a:p>
                      <a:pPr algn="ctr"/>
                      <a:r>
                        <a:rPr lang="en-US" sz="2000" b="1">
                          <a:latin typeface="Cambria" panose="02040503050406030204" pitchFamily="18" charset="0"/>
                          <a:ea typeface="Cambria" panose="02040503050406030204" pitchFamily="18" charset="0"/>
                        </a:rPr>
                        <a:t>Quản lý bền vững các nguồn TNTN</a:t>
                      </a:r>
                      <a:endParaRPr lang="en-US" sz="2000" b="1" dirty="0">
                        <a:latin typeface="Cambria" panose="02040503050406030204" pitchFamily="18" charset="0"/>
                        <a:ea typeface="Cambria" panose="02040503050406030204" pitchFamily="18" charset="0"/>
                      </a:endParaRPr>
                    </a:p>
                  </a:txBody>
                  <a:tcPr anchor="ctr">
                    <a:solidFill>
                      <a:schemeClr val="accent6">
                        <a:lumMod val="20000"/>
                        <a:lumOff val="80000"/>
                      </a:schemeClr>
                    </a:solidFill>
                  </a:tcPr>
                </a:tc>
                <a:tc>
                  <a:txBody>
                    <a:bodyPr/>
                    <a:lstStyle/>
                    <a:p>
                      <a:pPr algn="ctr"/>
                      <a:r>
                        <a:rPr lang="en-US" sz="2000" b="1" dirty="0" err="1">
                          <a:latin typeface="Cambria" panose="02040503050406030204" pitchFamily="18" charset="0"/>
                          <a:ea typeface="Cambria" panose="02040503050406030204" pitchFamily="18" charset="0"/>
                        </a:rPr>
                        <a:t>Chuỗi</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cung</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ứng</a:t>
                      </a:r>
                      <a:endParaRPr lang="en-US" sz="2000" b="1" dirty="0">
                        <a:latin typeface="Cambria" panose="02040503050406030204" pitchFamily="18" charset="0"/>
                        <a:ea typeface="Cambria" panose="02040503050406030204" pitchFamily="18" charset="0"/>
                      </a:endParaRPr>
                    </a:p>
                  </a:txBody>
                  <a:tcPr anchor="ctr">
                    <a:solidFill>
                      <a:schemeClr val="accent6">
                        <a:lumMod val="20000"/>
                        <a:lumOff val="80000"/>
                      </a:schemeClr>
                    </a:solidFill>
                  </a:tcPr>
                </a:tc>
                <a:extLst>
                  <a:ext uri="{0D108BD9-81ED-4DB2-BD59-A6C34878D82A}">
                    <a16:rowId xmlns:a16="http://schemas.microsoft.com/office/drawing/2014/main" val="3156808690"/>
                  </a:ext>
                </a:extLst>
              </a:tr>
              <a:tr h="3522122">
                <a:tc>
                  <a:txBody>
                    <a:bodyPr/>
                    <a:lstStyle/>
                    <a:p>
                      <a:pPr marL="457200" indent="-457200">
                        <a:buFont typeface="+mj-lt"/>
                        <a:buAutoNum type="arabicPeriod"/>
                      </a:pPr>
                      <a:r>
                        <a:rPr lang="en-US" sz="2000" b="0" dirty="0">
                          <a:latin typeface="Cambria" panose="02040503050406030204" pitchFamily="18" charset="0"/>
                          <a:ea typeface="Cambria" panose="02040503050406030204" pitchFamily="18" charset="0"/>
                        </a:rPr>
                        <a:t>Khi </a:t>
                      </a:r>
                      <a:r>
                        <a:rPr lang="en-US" sz="2000" b="0" dirty="0" err="1">
                          <a:latin typeface="Cambria" panose="02040503050406030204" pitchFamily="18" charset="0"/>
                          <a:ea typeface="Cambria" panose="02040503050406030204" pitchFamily="18" charset="0"/>
                        </a:rPr>
                        <a:t>tham</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gia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sản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xuất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cơ</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bản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từ</a:t>
                      </a:r>
                      <a:r>
                        <a:rPr lang="en-US" sz="2000" b="0" dirty="0">
                          <a:latin typeface="Cambria" panose="02040503050406030204" pitchFamily="18" charset="0"/>
                          <a:ea typeface="Cambria" panose="02040503050406030204" pitchFamily="18" charset="0"/>
                        </a:rPr>
                        <a:t> TNTN (</a:t>
                      </a:r>
                      <a:r>
                        <a:rPr lang="en-US" sz="2000" b="0" dirty="0" err="1">
                          <a:latin typeface="Cambria" panose="02040503050406030204" pitchFamily="18" charset="0"/>
                          <a:ea typeface="Cambria" panose="02040503050406030204" pitchFamily="18" charset="0"/>
                        </a:rPr>
                        <a:t>khai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thác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rừng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tự</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nhiên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phát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triển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trồng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rừng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nông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nghiệp</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a:pPr>
                      <a:r>
                        <a:rPr lang="en-US" sz="2000" b="0" dirty="0" err="1">
                          <a:latin typeface="Cambria" panose="02040503050406030204" pitchFamily="18" charset="0"/>
                          <a:ea typeface="Cambria" panose="02040503050406030204" pitchFamily="18" charset="0"/>
                        </a:rPr>
                        <a:t>Xác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định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dự</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án</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a:pPr>
                      <a:r>
                        <a:rPr lang="en-US" sz="2000" b="0" dirty="0">
                          <a:latin typeface="Cambria" panose="02040503050406030204" pitchFamily="18" charset="0"/>
                          <a:ea typeface="Cambria" panose="02040503050406030204" pitchFamily="18" charset="0"/>
                        </a:rPr>
                        <a:t>Quản </a:t>
                      </a:r>
                      <a:r>
                        <a:rPr lang="en-US" sz="2000" b="0" dirty="0" err="1">
                          <a:latin typeface="Cambria" panose="02040503050406030204" pitchFamily="18" charset="0"/>
                          <a:ea typeface="Cambria" panose="02040503050406030204" pitchFamily="18" charset="0"/>
                        </a:rPr>
                        <a:t>lý</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bền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vững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nguồn</a:t>
                      </a:r>
                      <a:r>
                        <a:rPr lang="en-US" sz="2000" b="0" dirty="0">
                          <a:latin typeface="Cambria" panose="02040503050406030204" pitchFamily="18" charset="0"/>
                          <a:ea typeface="Cambria" panose="02040503050406030204" pitchFamily="18" charset="0"/>
                        </a:rPr>
                        <a:t> TNTN</a:t>
                      </a:r>
                    </a:p>
                    <a:p>
                      <a:pPr marL="457200" indent="-457200">
                        <a:buFont typeface="+mj-lt"/>
                        <a:buAutoNum type="arabicPeriod"/>
                      </a:pPr>
                      <a:r>
                        <a:rPr lang="en-US" sz="2000" b="0" dirty="0" err="1">
                          <a:latin typeface="Cambria" panose="02040503050406030204" pitchFamily="18" charset="0"/>
                          <a:ea typeface="Cambria" panose="02040503050406030204" pitchFamily="18" charset="0"/>
                        </a:rPr>
                        <a:t>Đánh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giá</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tuân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thủ</a:t>
                      </a:r>
                      <a:endParaRPr lang="en-US" sz="2000" b="0" dirty="0">
                        <a:latin typeface="Cambria" panose="02040503050406030204" pitchFamily="18" charset="0"/>
                        <a:ea typeface="Cambria" panose="02040503050406030204" pitchFamily="18" charset="0"/>
                      </a:endParaRPr>
                    </a:p>
                  </a:txBody>
                  <a:tcPr/>
                </a:tc>
                <a:tc>
                  <a:txBody>
                    <a:bodyPr/>
                    <a:lstStyle/>
                    <a:p>
                      <a:pPr marL="457200" indent="-457200">
                        <a:buFont typeface="+mj-lt"/>
                        <a:buAutoNum type="arabicPeriod"/>
                      </a:pPr>
                      <a:r>
                        <a:rPr lang="en-US" sz="2000" b="0" dirty="0">
                          <a:latin typeface="Cambria" panose="02040503050406030204" pitchFamily="18" charset="0"/>
                          <a:ea typeface="Cambria" panose="02040503050406030204" pitchFamily="18" charset="0"/>
                        </a:rPr>
                        <a:t>Cung </a:t>
                      </a:r>
                      <a:r>
                        <a:rPr lang="en-US" sz="2000" b="0" dirty="0" err="1">
                          <a:latin typeface="Cambria" panose="02040503050406030204" pitchFamily="18" charset="0"/>
                          <a:ea typeface="Cambria" panose="02040503050406030204" pitchFamily="18" charset="0"/>
                        </a:rPr>
                        <a:t>ứng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tại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vùng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nguy</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cơ</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chuyển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đổi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môi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trường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sống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tự</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nhiên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quan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trọng</a:t>
                      </a:r>
                      <a:endParaRPr lang="en-US" sz="2000" b="0" dirty="0">
                        <a:latin typeface="Cambria" panose="02040503050406030204" pitchFamily="18" charset="0"/>
                        <a:ea typeface="Cambria" panose="02040503050406030204" pitchFamily="18" charset="0"/>
                      </a:endParaRPr>
                    </a:p>
                    <a:p>
                      <a:pPr marL="457200" indent="-457200">
                        <a:buFont typeface="Courier New" panose="02070309020205020404" pitchFamily="49" charset="0"/>
                        <a:buChar char="o"/>
                      </a:pPr>
                      <a:r>
                        <a:rPr lang="en-US" sz="2000" b="0" dirty="0" err="1">
                          <a:latin typeface="Cambria" panose="02040503050406030204" pitchFamily="18" charset="0"/>
                          <a:ea typeface="Cambria" panose="02040503050406030204" pitchFamily="18" charset="0"/>
                        </a:rPr>
                        <a:t>Xác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định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nguồn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cung</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loại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môi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trường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sống</a:t>
                      </a:r>
                      <a:endParaRPr lang="en-US" sz="2000" b="0" dirty="0">
                        <a:latin typeface="Cambria" panose="02040503050406030204" pitchFamily="18" charset="0"/>
                        <a:ea typeface="Cambria" panose="02040503050406030204" pitchFamily="18" charset="0"/>
                      </a:endParaRPr>
                    </a:p>
                    <a:p>
                      <a:pPr marL="457200" indent="-457200">
                        <a:buFont typeface="Courier New" panose="02070309020205020404" pitchFamily="49" charset="0"/>
                        <a:buChar char="o"/>
                      </a:pPr>
                      <a:r>
                        <a:rPr lang="en-US" sz="2000" b="0" dirty="0" err="1">
                          <a:latin typeface="Cambria" panose="02040503050406030204" pitchFamily="18" charset="0"/>
                          <a:ea typeface="Cambria" panose="02040503050406030204" pitchFamily="18" charset="0"/>
                        </a:rPr>
                        <a:t>Rà</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soát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thường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xuyên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của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chuỗi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cung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ứng</a:t>
                      </a:r>
                      <a:endParaRPr lang="en-US" sz="2000" b="0" dirty="0">
                        <a:latin typeface="Cambria" panose="02040503050406030204" pitchFamily="18" charset="0"/>
                        <a:ea typeface="Cambria" panose="02040503050406030204" pitchFamily="18" charset="0"/>
                      </a:endParaRPr>
                    </a:p>
                    <a:p>
                      <a:pPr marL="457200" indent="-457200">
                        <a:buFont typeface="Courier New" panose="02070309020205020404" pitchFamily="49" charset="0"/>
                        <a:buChar char="o"/>
                      </a:pPr>
                      <a:r>
                        <a:rPr lang="en-US" sz="2000" b="0" dirty="0" err="1">
                          <a:latin typeface="Cambria" panose="02040503050406030204" pitchFamily="18" charset="0"/>
                          <a:ea typeface="Cambria" panose="02040503050406030204" pitchFamily="18" charset="0"/>
                        </a:rPr>
                        <a:t>Chỉ</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mua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hàng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từ</a:t>
                      </a:r>
                      <a:r>
                        <a:rPr lang="en-US" sz="2000" b="0" dirty="0">
                          <a:latin typeface="Cambria" panose="02040503050406030204" pitchFamily="18" charset="0"/>
                          <a:ea typeface="Cambria" panose="02040503050406030204" pitchFamily="18" charset="0"/>
                        </a:rPr>
                        <a:t> NCC </a:t>
                      </a:r>
                      <a:r>
                        <a:rPr lang="en-US" sz="2000" b="0" dirty="0" err="1">
                          <a:latin typeface="Cambria" panose="02040503050406030204" pitchFamily="18" charset="0"/>
                          <a:ea typeface="Cambria" panose="02040503050406030204" pitchFamily="18" charset="0"/>
                        </a:rPr>
                        <a:t>chứng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minh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không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góp</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phần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chuyển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đổi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đáng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kể</a:t>
                      </a:r>
                      <a:r>
                        <a:rPr lang="en-US" sz="2000" b="0" dirty="0">
                          <a:latin typeface="Cambria" panose="02040503050406030204" pitchFamily="18" charset="0"/>
                          <a:ea typeface="Cambria" panose="02040503050406030204" pitchFamily="18" charset="0"/>
                        </a:rPr>
                        <a:t> MT </a:t>
                      </a:r>
                      <a:r>
                        <a:rPr lang="en-US" sz="2000" b="0" dirty="0" err="1">
                          <a:latin typeface="Cambria" panose="02040503050406030204" pitchFamily="18" charset="0"/>
                          <a:ea typeface="Cambria" panose="02040503050406030204" pitchFamily="18" charset="0"/>
                        </a:rPr>
                        <a:t>sống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tự</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nhiên</a:t>
                      </a:r>
                      <a:endParaRPr lang="en-US" sz="2000" b="0" dirty="0">
                        <a:latin typeface="Cambria" panose="02040503050406030204" pitchFamily="18" charset="0"/>
                        <a:ea typeface="Cambria" panose="02040503050406030204" pitchFamily="18" charset="0"/>
                      </a:endParaRPr>
                    </a:p>
                    <a:p>
                      <a:pPr marL="457200" indent="-457200">
                        <a:buFont typeface="Courier New" panose="02070309020205020404" pitchFamily="49" charset="0"/>
                        <a:buChar char="o"/>
                      </a:pPr>
                      <a:r>
                        <a:rPr lang="en-US" sz="2000" b="0" dirty="0" err="1">
                          <a:latin typeface="Cambria" panose="02040503050406030204" pitchFamily="18" charset="0"/>
                          <a:ea typeface="Cambria" panose="02040503050406030204" pitchFamily="18" charset="0"/>
                        </a:rPr>
                        <a:t>Dịch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chuyển</a:t>
                      </a:r>
                      <a:r>
                        <a:rPr lang="en-US" sz="2000" b="0" dirty="0">
                          <a:latin typeface="Cambria" panose="02040503050406030204" pitchFamily="18" charset="0"/>
                          <a:ea typeface="Cambria" panose="02040503050406030204" pitchFamily="18" charset="0"/>
                        </a:rPr>
                        <a:t> NCC</a:t>
                      </a:r>
                    </a:p>
                  </a:txBody>
                  <a:tcPr/>
                </a:tc>
                <a:extLst>
                  <a:ext uri="{0D108BD9-81ED-4DB2-BD59-A6C34878D82A}">
                    <a16:rowId xmlns:a16="http://schemas.microsoft.com/office/drawing/2014/main" val="234181473"/>
                  </a:ext>
                </a:extLst>
              </a:tr>
            </a:tbl>
          </a:graphicData>
        </a:graphic>
      </p:graphicFrame>
    </p:spTree>
    <p:extLst>
      <p:ext uri="{BB962C8B-B14F-4D97-AF65-F5344CB8AC3E}">
        <p14:creationId xmlns:p14="http://schemas.microsoft.com/office/powerpoint/2010/main" val="6197468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0214E-B6EE-AE64-63FC-AA1B990558D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7C4B0AC-6E0E-D62E-F9C7-5FD46B224FBF}"/>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PS7: Người thiểu số bản địa</a:t>
            </a:r>
            <a:endParaRPr lang="en-US" sz="3200" kern="0" dirty="0">
              <a:latin typeface="Cambria"/>
              <a:ea typeface="Cambria"/>
              <a:cs typeface="Cambria"/>
              <a:sym typeface="Cambria"/>
            </a:endParaRPr>
          </a:p>
        </p:txBody>
      </p:sp>
      <p:grpSp>
        <p:nvGrpSpPr>
          <p:cNvPr id="2" name="Group 1">
            <a:extLst>
              <a:ext uri="{FF2B5EF4-FFF2-40B4-BE49-F238E27FC236}">
                <a16:creationId xmlns:a16="http://schemas.microsoft.com/office/drawing/2014/main" id="{AD4F2DC0-2123-3AB0-4CB8-CA2903FDF997}"/>
              </a:ext>
            </a:extLst>
          </p:cNvPr>
          <p:cNvGrpSpPr/>
          <p:nvPr/>
        </p:nvGrpSpPr>
        <p:grpSpPr>
          <a:xfrm>
            <a:off x="756213" y="1951947"/>
            <a:ext cx="10948107" cy="5041312"/>
            <a:chOff x="557418" y="1888482"/>
            <a:chExt cx="10942920" cy="6429515"/>
          </a:xfrm>
        </p:grpSpPr>
        <p:graphicFrame>
          <p:nvGraphicFramePr>
            <p:cNvPr id="4" name="Diagram 3">
              <a:extLst>
                <a:ext uri="{FF2B5EF4-FFF2-40B4-BE49-F238E27FC236}">
                  <a16:creationId xmlns:a16="http://schemas.microsoft.com/office/drawing/2014/main" id="{8560B6D6-9FEB-1DD4-BAC8-93E81C31888D}"/>
                </a:ext>
              </a:extLst>
            </p:cNvPr>
            <p:cNvGraphicFramePr/>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3731887A-5138-4490-CEC2-2CD20AFC5F80}"/>
                </a:ext>
              </a:extLst>
            </p:cNvPr>
            <p:cNvSpPr txBox="1"/>
            <p:nvPr/>
          </p:nvSpPr>
          <p:spPr>
            <a:xfrm>
              <a:off x="717816" y="3910405"/>
              <a:ext cx="3483148" cy="4407592"/>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Nhóm yếu thế &amp; bị thiệt thòi: bảo vệ quyền lợi, tiếp cận đất đai, TNTN, phát triển con người</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Dễ bị tổn Thương &amp; tài nguyên suy thoái</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Cơ hội cho người dân thiểu số bản địa từ hoạt động dự án</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Vai trò Chính phủ</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 name="TextBox 5">
              <a:extLst>
                <a:ext uri="{FF2B5EF4-FFF2-40B4-BE49-F238E27FC236}">
                  <a16:creationId xmlns:a16="http://schemas.microsoft.com/office/drawing/2014/main" id="{5DC3F439-1691-57DE-2B87-F30FD32F81D7}"/>
                </a:ext>
              </a:extLst>
            </p:cNvPr>
            <p:cNvSpPr txBox="1"/>
            <p:nvPr/>
          </p:nvSpPr>
          <p:spPr>
            <a:xfrm>
              <a:off x="4261965" y="4036005"/>
              <a:ext cx="3861148" cy="3690910"/>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Đảm bảo phát triển &amp; thúc đẩy, tôn trọng đầy đủ nhân phẩm, nhân quyền, văn hóa sinh kế</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Dự báo &amp; tránh tác động tiêu cực của dự án </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Thúc đẩy lợi ích &amp; cơ hội PTBV</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Tham vấn toàn diện (ICP)</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Tôn trọng &amp; bảo tồn văn hóa</a:t>
              </a:r>
            </a:p>
          </p:txBody>
        </p:sp>
      </p:grpSp>
      <p:sp>
        <p:nvSpPr>
          <p:cNvPr id="7" name="TextBox 6">
            <a:extLst>
              <a:ext uri="{FF2B5EF4-FFF2-40B4-BE49-F238E27FC236}">
                <a16:creationId xmlns:a16="http://schemas.microsoft.com/office/drawing/2014/main" id="{0B038FE0-00CB-F000-3F2C-AC480BD084B7}"/>
              </a:ext>
            </a:extLst>
          </p:cNvPr>
          <p:cNvSpPr txBox="1"/>
          <p:nvPr/>
        </p:nvSpPr>
        <p:spPr>
          <a:xfrm>
            <a:off x="8568375" y="3628640"/>
            <a:ext cx="3491462" cy="3016210"/>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US" sz="2000" dirty="0" err="1">
                <a:latin typeface="Cambria" panose="02040503050406030204" pitchFamily="18" charset="0"/>
                <a:ea typeface="Cambria" panose="02040503050406030204" pitchFamily="18" charset="0"/>
              </a:rPr>
              <a:t>Thực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hiện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trong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quá</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trình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đánh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giá</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rủi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ro</a:t>
            </a:r>
            <a:r>
              <a:rPr lang="en-US" sz="2000" dirty="0">
                <a:latin typeface="Cambria" panose="02040503050406030204" pitchFamily="18" charset="0"/>
                <a:ea typeface="Cambria" panose="02040503050406030204" pitchFamily="18" charset="0"/>
              </a:rPr>
              <a:t> &amp; </a:t>
            </a:r>
            <a:r>
              <a:rPr lang="en-US" sz="2000" dirty="0" err="1">
                <a:latin typeface="Cambria" panose="02040503050406030204" pitchFamily="18" charset="0"/>
                <a:ea typeface="Cambria" panose="02040503050406030204" pitchFamily="18" charset="0"/>
              </a:rPr>
              <a:t>tác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động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môi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trường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xã</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hội</a:t>
            </a:r>
            <a:endParaRPr lang="en-US" sz="2000" dirty="0">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000" dirty="0" err="1">
                <a:latin typeface="Cambria" panose="02040503050406030204" pitchFamily="18" charset="0"/>
                <a:ea typeface="Cambria" panose="02040503050406030204" pitchFamily="18" charset="0"/>
              </a:rPr>
              <a:t>Dân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tộc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thiểu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số</a:t>
            </a:r>
            <a:r>
              <a:rPr lang="en-US" sz="2000" dirty="0">
                <a:latin typeface="Cambria" panose="02040503050406030204" pitchFamily="18" charset="0"/>
                <a:ea typeface="Cambria" panose="02040503050406030204" pitchFamily="18" charset="0"/>
              </a:rPr>
              <a:t> ở </a:t>
            </a:r>
            <a:r>
              <a:rPr lang="en-US" sz="2000" dirty="0" err="1">
                <a:latin typeface="Cambria" panose="02040503050406030204" pitchFamily="18" charset="0"/>
                <a:ea typeface="Cambria" panose="02040503050406030204" pitchFamily="18" charset="0"/>
              </a:rPr>
              <a:t>các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nước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khác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sẽ</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có</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thuật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ngữ</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khác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nhau</a:t>
            </a:r>
            <a:endParaRPr lang="en-US" sz="2000" dirty="0">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000" dirty="0" err="1">
                <a:latin typeface="Cambria" panose="02040503050406030204" pitchFamily="18" charset="0"/>
                <a:ea typeface="Cambria" panose="02040503050406030204" pitchFamily="18" charset="0"/>
              </a:rPr>
              <a:t>Áp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dụng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cho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cộng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đồng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duy</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trì</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văn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hóa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bản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địa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hoặc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mất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gắn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kết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tập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thể</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07409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2D62F-47F2-31F6-098D-E59E7564702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6545038B-57FA-FC73-C56C-672925E67002}"/>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PS7: Yêu cầu</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42CEB293-DC13-4000-02D8-D55F42462200}"/>
              </a:ext>
            </a:extLst>
          </p:cNvPr>
          <p:cNvSpPr txBox="1">
            <a:spLocks/>
          </p:cNvSpPr>
          <p:nvPr/>
        </p:nvSpPr>
        <p:spPr>
          <a:xfrm>
            <a:off x="838200" y="2184401"/>
            <a:ext cx="10515600" cy="435930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Tránh tác động tiêu cực</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Tính toàn diện: xác định tất cả cộng đồng bị ảnh hưởng, bản chất, mức độ tác động</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Cần tránh tác động tiêu cực =&gt; giảm thiểu =&gt; khôi phục, bồi thường</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Thông qua tham vấn toàn diện</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Tham gia &amp; đồng thuận: thiết lập mối quan hệ thường xuyên</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Đồng thuận không bị ép buộc (FPIC)</a:t>
            </a:r>
          </a:p>
          <a:p>
            <a:pPr marL="8001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Tác động lên vùng đất truyền thống, có phong tục đang được sử dụng</a:t>
            </a:r>
          </a:p>
          <a:p>
            <a:pPr marL="8001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Tái định cư người dân tộc thiểu số ra khỏi vùng đất truyền thống hoặc phong tục</a:t>
            </a:r>
          </a:p>
          <a:p>
            <a:pPr marL="8001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Tài nguyên văn hóa</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570213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96E84-0A6A-4E24-1617-B8B9628D5AB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637C6CFC-5D2B-6CF8-CBDB-9E3CDB0C768C}"/>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PS7: Trách nhiệm khối tư nhân trong TH Chính phủ quản lý</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A274AEF5-1CAC-13FA-D5C0-12120601FD2A}"/>
              </a:ext>
            </a:extLst>
          </p:cNvPr>
          <p:cNvSpPr txBox="1">
            <a:spLocks/>
          </p:cNvSpPr>
          <p:nvPr/>
        </p:nvSpPr>
        <p:spPr>
          <a:xfrm>
            <a:off x="899160" y="2077721"/>
            <a:ext cx="10515600" cy="435930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Chính phủ có vai trò trong quản lý vấn đề người dân thiểu số liên quan đến dự án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Doanh nghiệp phối hợp với cơ quan có thẩm quyền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 Chính phủ có hạn: doanh nghiệp hỗ trợ hoạch định, triển khai, giám sát hoạt động trong phạm vi được phép</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Xây dựng kế hoạch đáp ứng yêu cầu</a:t>
            </a:r>
          </a:p>
          <a:p>
            <a:pPr marL="8001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Kế hoạch, triển khai &amp; ghi chép quá trình ICP &amp; FPIC </a:t>
            </a:r>
          </a:p>
          <a:p>
            <a:pPr marL="8001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Mô tả quyền lợi </a:t>
            </a:r>
          </a:p>
          <a:p>
            <a:pPr marL="8001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Phân định trách nhiệm tài chính &amp; thực hiện</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5850366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28DB1-BA3F-B7D4-2327-5AD272687AF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76D575C-1924-2718-28AE-68E5C7D1EF67}"/>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it-IT" sz="3200" kern="0">
                <a:latin typeface="Cambria"/>
                <a:ea typeface="Cambria"/>
                <a:cs typeface="Cambria"/>
                <a:sym typeface="Cambria"/>
              </a:rPr>
              <a:t>PS8: Di sản văn hóa</a:t>
            </a:r>
            <a:endParaRPr lang="en-US" sz="3200" kern="0" dirty="0">
              <a:latin typeface="Cambria"/>
              <a:ea typeface="Cambria"/>
              <a:cs typeface="Cambria"/>
              <a:sym typeface="Cambria"/>
            </a:endParaRPr>
          </a:p>
        </p:txBody>
      </p:sp>
      <p:grpSp>
        <p:nvGrpSpPr>
          <p:cNvPr id="2" name="Group 1">
            <a:extLst>
              <a:ext uri="{FF2B5EF4-FFF2-40B4-BE49-F238E27FC236}">
                <a16:creationId xmlns:a16="http://schemas.microsoft.com/office/drawing/2014/main" id="{AC312B1C-8AFE-81C3-7B04-75C1CD46FBDB}"/>
              </a:ext>
            </a:extLst>
          </p:cNvPr>
          <p:cNvGrpSpPr/>
          <p:nvPr/>
        </p:nvGrpSpPr>
        <p:grpSpPr>
          <a:xfrm>
            <a:off x="705670" y="2095830"/>
            <a:ext cx="10780244" cy="4445049"/>
            <a:chOff x="557418" y="1888482"/>
            <a:chExt cx="10942920" cy="5175321"/>
          </a:xfrm>
        </p:grpSpPr>
        <p:graphicFrame>
          <p:nvGraphicFramePr>
            <p:cNvPr id="4" name="Diagram 3">
              <a:extLst>
                <a:ext uri="{FF2B5EF4-FFF2-40B4-BE49-F238E27FC236}">
                  <a16:creationId xmlns:a16="http://schemas.microsoft.com/office/drawing/2014/main" id="{CE9342F9-BE03-88C6-0F5A-ADCAAD6DB487}"/>
                </a:ext>
              </a:extLst>
            </p:cNvPr>
            <p:cNvGraphicFramePr/>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699B526D-663F-1B62-545F-42855B2D5A48}"/>
                </a:ext>
              </a:extLst>
            </p:cNvPr>
            <p:cNvSpPr txBox="1"/>
            <p:nvPr/>
          </p:nvSpPr>
          <p:spPr>
            <a:xfrm>
              <a:off x="717816" y="3910404"/>
              <a:ext cx="3483148" cy="3153399"/>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Ghi nhận tầm quan trọng của di sản văn hóa với thế hệ ngày nay &amp; tương lai</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Tuân theo Công ước Bảo vệ Di sản Tự nhiên &amp; Văn hóa thế giới</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Kết hợp Công ước về Đa dạng sinh học</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 name="TextBox 5">
              <a:extLst>
                <a:ext uri="{FF2B5EF4-FFF2-40B4-BE49-F238E27FC236}">
                  <a16:creationId xmlns:a16="http://schemas.microsoft.com/office/drawing/2014/main" id="{65BB4AA6-D149-ECE5-E18D-74FE7327019E}"/>
                </a:ext>
              </a:extLst>
            </p:cNvPr>
            <p:cNvSpPr txBox="1"/>
            <p:nvPr/>
          </p:nvSpPr>
          <p:spPr>
            <a:xfrm>
              <a:off x="4261965" y="4036003"/>
              <a:ext cx="3861148" cy="1988792"/>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Bảo vệ di sản văn hóa trước tác động tiêu cực, hỗ trợ bảo tồn di sản</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Phân chia công bằng &amp; lợi ích thu được</a:t>
              </a:r>
            </a:p>
          </p:txBody>
        </p:sp>
      </p:grpSp>
      <p:sp>
        <p:nvSpPr>
          <p:cNvPr id="7" name="TextBox 6">
            <a:extLst>
              <a:ext uri="{FF2B5EF4-FFF2-40B4-BE49-F238E27FC236}">
                <a16:creationId xmlns:a16="http://schemas.microsoft.com/office/drawing/2014/main" id="{27A5A4FE-CE50-6186-E0BC-3B236C2C3891}"/>
              </a:ext>
            </a:extLst>
          </p:cNvPr>
          <p:cNvSpPr txBox="1"/>
          <p:nvPr/>
        </p:nvSpPr>
        <p:spPr>
          <a:xfrm>
            <a:off x="7896950" y="3841044"/>
            <a:ext cx="4110547" cy="3016210"/>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US" sz="2000" dirty="0" err="1">
                <a:latin typeface="Cambria" panose="02040503050406030204" pitchFamily="18" charset="0"/>
                <a:ea typeface="Cambria" panose="02040503050406030204" pitchFamily="18" charset="0"/>
              </a:rPr>
              <a:t>Thực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hiện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trong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quá</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trình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đánh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giá</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rủi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ro</a:t>
            </a:r>
            <a:r>
              <a:rPr lang="en-US" sz="2000" dirty="0">
                <a:latin typeface="Cambria" panose="02040503050406030204" pitchFamily="18" charset="0"/>
                <a:ea typeface="Cambria" panose="02040503050406030204" pitchFamily="18" charset="0"/>
              </a:rPr>
              <a:t> &amp; </a:t>
            </a:r>
            <a:r>
              <a:rPr lang="en-US" sz="2000" dirty="0" err="1">
                <a:latin typeface="Cambria" panose="02040503050406030204" pitchFamily="18" charset="0"/>
                <a:ea typeface="Cambria" panose="02040503050406030204" pitchFamily="18" charset="0"/>
              </a:rPr>
              <a:t>tác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động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môi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trường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xã</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hội</a:t>
            </a:r>
            <a:endParaRPr lang="en-US" sz="2000" dirty="0">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000" dirty="0">
                <a:latin typeface="Cambria" panose="02040503050406030204" pitchFamily="18" charset="0"/>
                <a:ea typeface="Cambria" panose="02040503050406030204" pitchFamily="18" charset="0"/>
              </a:rPr>
              <a:t>Di </a:t>
            </a:r>
            <a:r>
              <a:rPr lang="en-US" sz="2000" dirty="0" err="1">
                <a:latin typeface="Cambria" panose="02040503050406030204" pitchFamily="18" charset="0"/>
                <a:ea typeface="Cambria" panose="02040503050406030204" pitchFamily="18" charset="0"/>
              </a:rPr>
              <a:t>sản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văn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hóa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dạng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vật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thể</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của</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sản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văn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hóa</a:t>
            </a:r>
            <a:r>
              <a:rPr lang="en-US" sz="2000" dirty="0">
                <a:latin typeface="Cambria" panose="02040503050406030204" pitchFamily="18" charset="0"/>
                <a:ea typeface="Cambria" panose="02040503050406030204" pitchFamily="18" charset="0"/>
              </a:rPr>
              <a:t> (ii) </a:t>
            </a:r>
            <a:r>
              <a:rPr lang="en-US" sz="2000" dirty="0" err="1">
                <a:latin typeface="Cambria" panose="02040503050406030204" pitchFamily="18" charset="0"/>
                <a:ea typeface="Cambria" panose="02040503050406030204" pitchFamily="18" charset="0"/>
              </a:rPr>
              <a:t>đặc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tính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môi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tường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tự</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nhiên</a:t>
            </a:r>
            <a:r>
              <a:rPr lang="en-US" sz="2000" dirty="0">
                <a:latin typeface="Cambria" panose="02040503050406030204" pitchFamily="18" charset="0"/>
                <a:ea typeface="Cambria" panose="02040503050406030204" pitchFamily="18" charset="0"/>
              </a:rPr>
              <a:t>; (iii) </a:t>
            </a:r>
            <a:r>
              <a:rPr lang="en-US" sz="2000" dirty="0" err="1">
                <a:latin typeface="Cambria" panose="02040503050406030204" pitchFamily="18" charset="0"/>
                <a:ea typeface="Cambria" panose="02040503050406030204" pitchFamily="18" charset="0"/>
              </a:rPr>
              <a:t>dạng</a:t>
            </a:r>
            <a:r>
              <a:rPr lang="en-US" sz="2000" dirty="0">
                <a:latin typeface="Cambria" panose="02040503050406030204" pitchFamily="18" charset="0"/>
                <a:ea typeface="Cambria" panose="02040503050406030204" pitchFamily="18" charset="0"/>
              </a:rPr>
              <a:t> phi </a:t>
            </a:r>
            <a:r>
              <a:rPr lang="en-US" sz="2000" dirty="0" err="1">
                <a:latin typeface="Cambria" panose="02040503050406030204" pitchFamily="18" charset="0"/>
                <a:ea typeface="Cambria" panose="02040503050406030204" pitchFamily="18" charset="0"/>
              </a:rPr>
              <a:t>vật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thể</a:t>
            </a:r>
            <a:r>
              <a:rPr lang="en-US" sz="2000" dirty="0">
                <a:latin typeface="Cambria" panose="02040503050406030204" pitchFamily="18" charset="0"/>
                <a:ea typeface="Cambria" panose="02040503050406030204" pitchFamily="18" charset="0"/>
              </a:rPr>
              <a:t> </a:t>
            </a:r>
          </a:p>
          <a:p>
            <a:pPr marL="285750" indent="-285750">
              <a:spcBef>
                <a:spcPts val="600"/>
              </a:spcBef>
              <a:buFont typeface="Arial" panose="020B0604020202020204" pitchFamily="34" charset="0"/>
              <a:buChar char="•"/>
            </a:pPr>
            <a:r>
              <a:rPr lang="en-US" sz="2000" dirty="0" err="1">
                <a:latin typeface="Cambria" panose="02040503050406030204" pitchFamily="18" charset="0"/>
                <a:ea typeface="Cambria" panose="02040503050406030204" pitchFamily="18" charset="0"/>
              </a:rPr>
              <a:t>Áp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dụng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cho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cả</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sản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đã</a:t>
            </a:r>
            <a:r>
              <a:rPr lang="en-US" sz="2000" dirty="0">
                <a:latin typeface="Cambria" panose="02040503050406030204" pitchFamily="18" charset="0"/>
                <a:ea typeface="Cambria" panose="02040503050406030204" pitchFamily="18" charset="0"/>
              </a:rPr>
              <a:t> &amp; </a:t>
            </a:r>
            <a:r>
              <a:rPr lang="en-US" sz="2000" dirty="0" err="1">
                <a:latin typeface="Cambria" panose="02040503050406030204" pitchFamily="18" charset="0"/>
                <a:ea typeface="Cambria" panose="02040503050406030204" pitchFamily="18" charset="0"/>
              </a:rPr>
              <a:t>đang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được</a:t>
            </a:r>
            <a:r>
              <a:rPr lang="en-US" sz="2000" dirty="0">
                <a:latin typeface="Cambria" panose="02040503050406030204" pitchFamily="18" charset="0"/>
                <a:ea typeface="Cambria" panose="02040503050406030204" pitchFamily="18" charset="0"/>
              </a:rPr>
              <a:t> PL </a:t>
            </a:r>
            <a:r>
              <a:rPr lang="en-US" sz="2000" dirty="0" err="1">
                <a:latin typeface="Cambria" panose="02040503050406030204" pitchFamily="18" charset="0"/>
                <a:ea typeface="Cambria" panose="02040503050406030204" pitchFamily="18" charset="0"/>
              </a:rPr>
              <a:t>bảo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vệ</a:t>
            </a:r>
            <a:r>
              <a:rPr lang="en-US" sz="2000" dirty="0">
                <a:latin typeface="Cambria" panose="02040503050406030204" pitchFamily="18" charset="0"/>
                <a:ea typeface="Cambria" panose="02040503050406030204" pitchFamily="18" charset="0"/>
              </a:rPr>
              <a:t> hay </a:t>
            </a:r>
            <a:r>
              <a:rPr lang="en-US" sz="2000" dirty="0" err="1">
                <a:latin typeface="Cambria" panose="02040503050406030204" pitchFamily="18" charset="0"/>
                <a:ea typeface="Cambria" panose="02040503050406030204" pitchFamily="18" charset="0"/>
              </a:rPr>
              <a:t>phá</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rối</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84490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E387D-469B-5DC5-A58F-86756D64BCB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A32463-F356-FDC4-5615-A889390F2F4B}"/>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KHÁI NIỆM CHUNG</a:t>
            </a:r>
            <a:endParaRPr lang="en-US" sz="3200" kern="0" dirty="0">
              <a:latin typeface="Cambria"/>
              <a:ea typeface="Cambria"/>
              <a:cs typeface="Cambria"/>
              <a:sym typeface="Cambria"/>
            </a:endParaRPr>
          </a:p>
        </p:txBody>
      </p:sp>
      <p:sp>
        <p:nvSpPr>
          <p:cNvPr id="2" name="TextBox 10">
            <a:extLst>
              <a:ext uri="{FF2B5EF4-FFF2-40B4-BE49-F238E27FC236}">
                <a16:creationId xmlns:a16="http://schemas.microsoft.com/office/drawing/2014/main" id="{591174F3-268D-4AC2-8829-8BC261ACC388}"/>
              </a:ext>
            </a:extLst>
          </p:cNvPr>
          <p:cNvSpPr txBox="1"/>
          <p:nvPr/>
        </p:nvSpPr>
        <p:spPr>
          <a:xfrm>
            <a:off x="941166" y="2081721"/>
            <a:ext cx="10494622" cy="1015663"/>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Đánh</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giá</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Môi</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trường</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Xã</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hội</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(E&amp;S Assessment): </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quá</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trình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xác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định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dự</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án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quản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lý</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các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tác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động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tiêu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cực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tích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cực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về</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Môi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trường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xã</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hội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do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dự</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án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đầu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tư</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có</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thể</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gây</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ra</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5" name="Group 4">
            <a:extLst>
              <a:ext uri="{FF2B5EF4-FFF2-40B4-BE49-F238E27FC236}">
                <a16:creationId xmlns:a16="http://schemas.microsoft.com/office/drawing/2014/main" id="{7C0C0649-801F-F8E5-6E49-1F95BBD3164A}"/>
              </a:ext>
            </a:extLst>
          </p:cNvPr>
          <p:cNvGrpSpPr/>
          <p:nvPr/>
        </p:nvGrpSpPr>
        <p:grpSpPr>
          <a:xfrm>
            <a:off x="2510843" y="3097383"/>
            <a:ext cx="7697459" cy="3336859"/>
            <a:chOff x="2743200" y="2830444"/>
            <a:chExt cx="7347532" cy="3962458"/>
          </a:xfrm>
        </p:grpSpPr>
        <p:sp>
          <p:nvSpPr>
            <p:cNvPr id="6" name="Freeform: Shape 5">
              <a:extLst>
                <a:ext uri="{FF2B5EF4-FFF2-40B4-BE49-F238E27FC236}">
                  <a16:creationId xmlns:a16="http://schemas.microsoft.com/office/drawing/2014/main" id="{2A816EF1-B0BB-767E-4518-F54586CDF603}"/>
                </a:ext>
              </a:extLst>
            </p:cNvPr>
            <p:cNvSpPr/>
            <p:nvPr/>
          </p:nvSpPr>
          <p:spPr>
            <a:xfrm>
              <a:off x="4978779" y="2830444"/>
              <a:ext cx="3098872" cy="1391024"/>
            </a:xfrm>
            <a:custGeom>
              <a:avLst/>
              <a:gdLst>
                <a:gd name="connsiteX0" fmla="*/ 0 w 2699156"/>
                <a:gd name="connsiteY0" fmla="*/ 124699 h 1246991"/>
                <a:gd name="connsiteX1" fmla="*/ 124699 w 2699156"/>
                <a:gd name="connsiteY1" fmla="*/ 0 h 1246991"/>
                <a:gd name="connsiteX2" fmla="*/ 2574457 w 2699156"/>
                <a:gd name="connsiteY2" fmla="*/ 0 h 1246991"/>
                <a:gd name="connsiteX3" fmla="*/ 2699156 w 2699156"/>
                <a:gd name="connsiteY3" fmla="*/ 124699 h 1246991"/>
                <a:gd name="connsiteX4" fmla="*/ 2699156 w 2699156"/>
                <a:gd name="connsiteY4" fmla="*/ 1122292 h 1246991"/>
                <a:gd name="connsiteX5" fmla="*/ 2574457 w 2699156"/>
                <a:gd name="connsiteY5" fmla="*/ 1246991 h 1246991"/>
                <a:gd name="connsiteX6" fmla="*/ 124699 w 2699156"/>
                <a:gd name="connsiteY6" fmla="*/ 1246991 h 1246991"/>
                <a:gd name="connsiteX7" fmla="*/ 0 w 2699156"/>
                <a:gd name="connsiteY7" fmla="*/ 1122292 h 1246991"/>
                <a:gd name="connsiteX8" fmla="*/ 0 w 2699156"/>
                <a:gd name="connsiteY8" fmla="*/ 124699 h 124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9156" h="1246991">
                  <a:moveTo>
                    <a:pt x="0" y="124699"/>
                  </a:moveTo>
                  <a:cubicBezTo>
                    <a:pt x="0" y="55830"/>
                    <a:pt x="55830" y="0"/>
                    <a:pt x="124699" y="0"/>
                  </a:cubicBezTo>
                  <a:lnTo>
                    <a:pt x="2574457" y="0"/>
                  </a:lnTo>
                  <a:cubicBezTo>
                    <a:pt x="2643326" y="0"/>
                    <a:pt x="2699156" y="55830"/>
                    <a:pt x="2699156" y="124699"/>
                  </a:cubicBezTo>
                  <a:lnTo>
                    <a:pt x="2699156" y="1122292"/>
                  </a:lnTo>
                  <a:cubicBezTo>
                    <a:pt x="2699156" y="1191161"/>
                    <a:pt x="2643326" y="1246991"/>
                    <a:pt x="2574457" y="1246991"/>
                  </a:cubicBezTo>
                  <a:lnTo>
                    <a:pt x="124699" y="1246991"/>
                  </a:lnTo>
                  <a:cubicBezTo>
                    <a:pt x="55830" y="1246991"/>
                    <a:pt x="0" y="1191161"/>
                    <a:pt x="0" y="1122292"/>
                  </a:cubicBezTo>
                  <a:lnTo>
                    <a:pt x="0" y="124699"/>
                  </a:lnTo>
                  <a:close/>
                </a:path>
              </a:pathLst>
            </a:cu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p:spPr>
          <p:txBody>
            <a:bodyPr spcFirstLastPara="0" vert="horz" wrap="square" lIns="112723" tIns="112723" rIns="112723" bIns="112723" numCol="1" spcCol="1270" anchor="ctr" anchorCtr="0">
              <a:noAutofit/>
            </a:bodyPr>
            <a:lstStyle/>
            <a:p>
              <a:pPr marL="0" marR="0" lvl="0" indent="0" algn="ctr" defTabSz="889000" eaLnBrk="1" fontAlgn="auto" latinLnBrk="0" hangingPunct="1">
                <a:lnSpc>
                  <a:spcPct val="90000"/>
                </a:lnSpc>
                <a:spcBef>
                  <a:spcPct val="0"/>
                </a:spcBef>
                <a:spcAft>
                  <a:spcPct val="3500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Phê duyệt đầu tư</a:t>
              </a:r>
            </a:p>
          </p:txBody>
        </p:sp>
        <p:sp>
          <p:nvSpPr>
            <p:cNvPr id="7" name="Freeform: Shape 6">
              <a:extLst>
                <a:ext uri="{FF2B5EF4-FFF2-40B4-BE49-F238E27FC236}">
                  <a16:creationId xmlns:a16="http://schemas.microsoft.com/office/drawing/2014/main" id="{F36D072F-83BD-4FD2-7D75-C885C851DF52}"/>
                </a:ext>
              </a:extLst>
            </p:cNvPr>
            <p:cNvSpPr/>
            <p:nvPr/>
          </p:nvSpPr>
          <p:spPr>
            <a:xfrm rot="3600000">
              <a:off x="6876231" y="4627714"/>
              <a:ext cx="1097828" cy="367918"/>
            </a:xfrm>
            <a:custGeom>
              <a:avLst/>
              <a:gdLst>
                <a:gd name="connsiteX0" fmla="*/ 0 w 1097828"/>
                <a:gd name="connsiteY0" fmla="*/ 183959 h 367918"/>
                <a:gd name="connsiteX1" fmla="*/ 183959 w 1097828"/>
                <a:gd name="connsiteY1" fmla="*/ 0 h 367918"/>
                <a:gd name="connsiteX2" fmla="*/ 183959 w 1097828"/>
                <a:gd name="connsiteY2" fmla="*/ 73584 h 367918"/>
                <a:gd name="connsiteX3" fmla="*/ 913869 w 1097828"/>
                <a:gd name="connsiteY3" fmla="*/ 73584 h 367918"/>
                <a:gd name="connsiteX4" fmla="*/ 913869 w 1097828"/>
                <a:gd name="connsiteY4" fmla="*/ 0 h 367918"/>
                <a:gd name="connsiteX5" fmla="*/ 1097828 w 1097828"/>
                <a:gd name="connsiteY5" fmla="*/ 183959 h 367918"/>
                <a:gd name="connsiteX6" fmla="*/ 913869 w 1097828"/>
                <a:gd name="connsiteY6" fmla="*/ 367918 h 367918"/>
                <a:gd name="connsiteX7" fmla="*/ 913869 w 1097828"/>
                <a:gd name="connsiteY7" fmla="*/ 294334 h 367918"/>
                <a:gd name="connsiteX8" fmla="*/ 183959 w 1097828"/>
                <a:gd name="connsiteY8" fmla="*/ 294334 h 367918"/>
                <a:gd name="connsiteX9" fmla="*/ 183959 w 1097828"/>
                <a:gd name="connsiteY9" fmla="*/ 367918 h 367918"/>
                <a:gd name="connsiteX10" fmla="*/ 0 w 1097828"/>
                <a:gd name="connsiteY10" fmla="*/ 183959 h 36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7828" h="367918">
                  <a:moveTo>
                    <a:pt x="0" y="183959"/>
                  </a:moveTo>
                  <a:lnTo>
                    <a:pt x="183959" y="0"/>
                  </a:lnTo>
                  <a:lnTo>
                    <a:pt x="183959" y="73584"/>
                  </a:lnTo>
                  <a:lnTo>
                    <a:pt x="913869" y="73584"/>
                  </a:lnTo>
                  <a:lnTo>
                    <a:pt x="913869" y="0"/>
                  </a:lnTo>
                  <a:lnTo>
                    <a:pt x="1097828" y="183959"/>
                  </a:lnTo>
                  <a:lnTo>
                    <a:pt x="913869" y="367918"/>
                  </a:lnTo>
                  <a:lnTo>
                    <a:pt x="913869" y="294334"/>
                  </a:lnTo>
                  <a:lnTo>
                    <a:pt x="183959" y="294334"/>
                  </a:lnTo>
                  <a:lnTo>
                    <a:pt x="183959" y="367918"/>
                  </a:lnTo>
                  <a:lnTo>
                    <a:pt x="0" y="183959"/>
                  </a:lnTo>
                  <a:close/>
                </a:path>
              </a:pathLst>
            </a:custGeom>
            <a:solidFill>
              <a:srgbClr val="0F6FC6">
                <a:tint val="60000"/>
                <a:hueOff val="0"/>
                <a:satOff val="0"/>
                <a:lumOff val="0"/>
                <a:alphaOff val="0"/>
              </a:srgbClr>
            </a:solidFill>
            <a:ln>
              <a:noFill/>
            </a:ln>
            <a:effectLst/>
          </p:spPr>
          <p:txBody>
            <a:bodyPr spcFirstLastPara="0" vert="horz" wrap="square" lIns="110374" tIns="73584" rIns="110375" bIns="7358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endParaRPr kumimoji="0" lang="en-US" sz="16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endParaRPr>
            </a:p>
          </p:txBody>
        </p:sp>
        <p:sp>
          <p:nvSpPr>
            <p:cNvPr id="8" name="Freeform: Shape 7">
              <a:extLst>
                <a:ext uri="{FF2B5EF4-FFF2-40B4-BE49-F238E27FC236}">
                  <a16:creationId xmlns:a16="http://schemas.microsoft.com/office/drawing/2014/main" id="{65755925-F696-EFFF-EDE0-5A4623A7511B}"/>
                </a:ext>
              </a:extLst>
            </p:cNvPr>
            <p:cNvSpPr/>
            <p:nvPr/>
          </p:nvSpPr>
          <p:spPr>
            <a:xfrm>
              <a:off x="7214358" y="5401878"/>
              <a:ext cx="2876374" cy="1391024"/>
            </a:xfrm>
            <a:custGeom>
              <a:avLst/>
              <a:gdLst>
                <a:gd name="connsiteX0" fmla="*/ 0 w 2102392"/>
                <a:gd name="connsiteY0" fmla="*/ 105120 h 1051196"/>
                <a:gd name="connsiteX1" fmla="*/ 105120 w 2102392"/>
                <a:gd name="connsiteY1" fmla="*/ 0 h 1051196"/>
                <a:gd name="connsiteX2" fmla="*/ 1997272 w 2102392"/>
                <a:gd name="connsiteY2" fmla="*/ 0 h 1051196"/>
                <a:gd name="connsiteX3" fmla="*/ 2102392 w 2102392"/>
                <a:gd name="connsiteY3" fmla="*/ 105120 h 1051196"/>
                <a:gd name="connsiteX4" fmla="*/ 2102392 w 2102392"/>
                <a:gd name="connsiteY4" fmla="*/ 946076 h 1051196"/>
                <a:gd name="connsiteX5" fmla="*/ 1997272 w 2102392"/>
                <a:gd name="connsiteY5" fmla="*/ 1051196 h 1051196"/>
                <a:gd name="connsiteX6" fmla="*/ 105120 w 2102392"/>
                <a:gd name="connsiteY6" fmla="*/ 1051196 h 1051196"/>
                <a:gd name="connsiteX7" fmla="*/ 0 w 2102392"/>
                <a:gd name="connsiteY7" fmla="*/ 946076 h 1051196"/>
                <a:gd name="connsiteX8" fmla="*/ 0 w 2102392"/>
                <a:gd name="connsiteY8" fmla="*/ 105120 h 105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2392" h="1051196">
                  <a:moveTo>
                    <a:pt x="0" y="105120"/>
                  </a:moveTo>
                  <a:cubicBezTo>
                    <a:pt x="0" y="47064"/>
                    <a:pt x="47064" y="0"/>
                    <a:pt x="105120" y="0"/>
                  </a:cubicBezTo>
                  <a:lnTo>
                    <a:pt x="1997272" y="0"/>
                  </a:lnTo>
                  <a:cubicBezTo>
                    <a:pt x="2055328" y="0"/>
                    <a:pt x="2102392" y="47064"/>
                    <a:pt x="2102392" y="105120"/>
                  </a:cubicBezTo>
                  <a:lnTo>
                    <a:pt x="2102392" y="946076"/>
                  </a:lnTo>
                  <a:cubicBezTo>
                    <a:pt x="2102392" y="1004132"/>
                    <a:pt x="2055328" y="1051196"/>
                    <a:pt x="1997272" y="1051196"/>
                  </a:cubicBezTo>
                  <a:lnTo>
                    <a:pt x="105120" y="1051196"/>
                  </a:lnTo>
                  <a:cubicBezTo>
                    <a:pt x="47064" y="1051196"/>
                    <a:pt x="0" y="1004132"/>
                    <a:pt x="0" y="946076"/>
                  </a:cubicBezTo>
                  <a:lnTo>
                    <a:pt x="0" y="105120"/>
                  </a:lnTo>
                  <a:close/>
                </a:path>
              </a:pathLst>
            </a:cu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p:spPr>
          <p:txBody>
            <a:bodyPr spcFirstLastPara="0" vert="horz" wrap="square" lIns="91748" tIns="91748" rIns="91748" bIns="91748"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Tiếp cận nguồn vốn xanh/ tín dụng ưu đãi</a:t>
              </a:r>
            </a:p>
          </p:txBody>
        </p:sp>
        <p:sp>
          <p:nvSpPr>
            <p:cNvPr id="9" name="Freeform: Shape 8">
              <a:extLst>
                <a:ext uri="{FF2B5EF4-FFF2-40B4-BE49-F238E27FC236}">
                  <a16:creationId xmlns:a16="http://schemas.microsoft.com/office/drawing/2014/main" id="{8AE8CF22-0DD5-1468-31B4-433135A435D2}"/>
                </a:ext>
              </a:extLst>
            </p:cNvPr>
            <p:cNvSpPr/>
            <p:nvPr/>
          </p:nvSpPr>
          <p:spPr>
            <a:xfrm rot="21600000">
              <a:off x="5979301" y="6083344"/>
              <a:ext cx="1097828" cy="367919"/>
            </a:xfrm>
            <a:custGeom>
              <a:avLst/>
              <a:gdLst>
                <a:gd name="connsiteX0" fmla="*/ 0 w 1097828"/>
                <a:gd name="connsiteY0" fmla="*/ 183959 h 367918"/>
                <a:gd name="connsiteX1" fmla="*/ 183959 w 1097828"/>
                <a:gd name="connsiteY1" fmla="*/ 0 h 367918"/>
                <a:gd name="connsiteX2" fmla="*/ 183959 w 1097828"/>
                <a:gd name="connsiteY2" fmla="*/ 73584 h 367918"/>
                <a:gd name="connsiteX3" fmla="*/ 913869 w 1097828"/>
                <a:gd name="connsiteY3" fmla="*/ 73584 h 367918"/>
                <a:gd name="connsiteX4" fmla="*/ 913869 w 1097828"/>
                <a:gd name="connsiteY4" fmla="*/ 0 h 367918"/>
                <a:gd name="connsiteX5" fmla="*/ 1097828 w 1097828"/>
                <a:gd name="connsiteY5" fmla="*/ 183959 h 367918"/>
                <a:gd name="connsiteX6" fmla="*/ 913869 w 1097828"/>
                <a:gd name="connsiteY6" fmla="*/ 367918 h 367918"/>
                <a:gd name="connsiteX7" fmla="*/ 913869 w 1097828"/>
                <a:gd name="connsiteY7" fmla="*/ 294334 h 367918"/>
                <a:gd name="connsiteX8" fmla="*/ 183959 w 1097828"/>
                <a:gd name="connsiteY8" fmla="*/ 294334 h 367918"/>
                <a:gd name="connsiteX9" fmla="*/ 183959 w 1097828"/>
                <a:gd name="connsiteY9" fmla="*/ 367918 h 367918"/>
                <a:gd name="connsiteX10" fmla="*/ 0 w 1097828"/>
                <a:gd name="connsiteY10" fmla="*/ 183959 h 36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7828" h="367918">
                  <a:moveTo>
                    <a:pt x="1097828" y="183959"/>
                  </a:moveTo>
                  <a:lnTo>
                    <a:pt x="913869" y="367917"/>
                  </a:lnTo>
                  <a:lnTo>
                    <a:pt x="913869" y="294333"/>
                  </a:lnTo>
                  <a:lnTo>
                    <a:pt x="183959" y="294333"/>
                  </a:lnTo>
                  <a:lnTo>
                    <a:pt x="183959" y="367917"/>
                  </a:lnTo>
                  <a:lnTo>
                    <a:pt x="0" y="183959"/>
                  </a:lnTo>
                  <a:lnTo>
                    <a:pt x="183959" y="1"/>
                  </a:lnTo>
                  <a:lnTo>
                    <a:pt x="183959" y="73585"/>
                  </a:lnTo>
                  <a:lnTo>
                    <a:pt x="913869" y="73585"/>
                  </a:lnTo>
                  <a:lnTo>
                    <a:pt x="913869" y="1"/>
                  </a:lnTo>
                  <a:lnTo>
                    <a:pt x="1097828" y="183959"/>
                  </a:lnTo>
                  <a:close/>
                </a:path>
              </a:pathLst>
            </a:custGeom>
            <a:solidFill>
              <a:srgbClr val="0F6FC6">
                <a:tint val="60000"/>
                <a:hueOff val="0"/>
                <a:satOff val="0"/>
                <a:lumOff val="0"/>
                <a:alphaOff val="0"/>
              </a:srgbClr>
            </a:solidFill>
            <a:ln>
              <a:noFill/>
            </a:ln>
            <a:effectLst/>
          </p:spPr>
          <p:txBody>
            <a:bodyPr spcFirstLastPara="0" vert="horz" wrap="square" lIns="110375" tIns="73585" rIns="110375" bIns="7358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endParaRPr kumimoji="0" lang="en-US" sz="16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endParaRPr>
            </a:p>
          </p:txBody>
        </p:sp>
        <p:sp>
          <p:nvSpPr>
            <p:cNvPr id="10" name="Freeform: Shape 9">
              <a:extLst>
                <a:ext uri="{FF2B5EF4-FFF2-40B4-BE49-F238E27FC236}">
                  <a16:creationId xmlns:a16="http://schemas.microsoft.com/office/drawing/2014/main" id="{45D754B0-3A95-23B5-1142-3B23B0D65F54}"/>
                </a:ext>
              </a:extLst>
            </p:cNvPr>
            <p:cNvSpPr/>
            <p:nvPr/>
          </p:nvSpPr>
          <p:spPr>
            <a:xfrm>
              <a:off x="2743200" y="5379026"/>
              <a:ext cx="3098872" cy="1413876"/>
            </a:xfrm>
            <a:custGeom>
              <a:avLst/>
              <a:gdLst>
                <a:gd name="connsiteX0" fmla="*/ 0 w 2102392"/>
                <a:gd name="connsiteY0" fmla="*/ 105120 h 1051196"/>
                <a:gd name="connsiteX1" fmla="*/ 105120 w 2102392"/>
                <a:gd name="connsiteY1" fmla="*/ 0 h 1051196"/>
                <a:gd name="connsiteX2" fmla="*/ 1997272 w 2102392"/>
                <a:gd name="connsiteY2" fmla="*/ 0 h 1051196"/>
                <a:gd name="connsiteX3" fmla="*/ 2102392 w 2102392"/>
                <a:gd name="connsiteY3" fmla="*/ 105120 h 1051196"/>
                <a:gd name="connsiteX4" fmla="*/ 2102392 w 2102392"/>
                <a:gd name="connsiteY4" fmla="*/ 946076 h 1051196"/>
                <a:gd name="connsiteX5" fmla="*/ 1997272 w 2102392"/>
                <a:gd name="connsiteY5" fmla="*/ 1051196 h 1051196"/>
                <a:gd name="connsiteX6" fmla="*/ 105120 w 2102392"/>
                <a:gd name="connsiteY6" fmla="*/ 1051196 h 1051196"/>
                <a:gd name="connsiteX7" fmla="*/ 0 w 2102392"/>
                <a:gd name="connsiteY7" fmla="*/ 946076 h 1051196"/>
                <a:gd name="connsiteX8" fmla="*/ 0 w 2102392"/>
                <a:gd name="connsiteY8" fmla="*/ 105120 h 105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2392" h="1051196">
                  <a:moveTo>
                    <a:pt x="0" y="105120"/>
                  </a:moveTo>
                  <a:cubicBezTo>
                    <a:pt x="0" y="47064"/>
                    <a:pt x="47064" y="0"/>
                    <a:pt x="105120" y="0"/>
                  </a:cubicBezTo>
                  <a:lnTo>
                    <a:pt x="1997272" y="0"/>
                  </a:lnTo>
                  <a:cubicBezTo>
                    <a:pt x="2055328" y="0"/>
                    <a:pt x="2102392" y="47064"/>
                    <a:pt x="2102392" y="105120"/>
                  </a:cubicBezTo>
                  <a:lnTo>
                    <a:pt x="2102392" y="946076"/>
                  </a:lnTo>
                  <a:cubicBezTo>
                    <a:pt x="2102392" y="1004132"/>
                    <a:pt x="2055328" y="1051196"/>
                    <a:pt x="1997272" y="1051196"/>
                  </a:cubicBezTo>
                  <a:lnTo>
                    <a:pt x="105120" y="1051196"/>
                  </a:lnTo>
                  <a:cubicBezTo>
                    <a:pt x="47064" y="1051196"/>
                    <a:pt x="0" y="1004132"/>
                    <a:pt x="0" y="946076"/>
                  </a:cubicBezTo>
                  <a:lnTo>
                    <a:pt x="0" y="105120"/>
                  </a:lnTo>
                  <a:close/>
                </a:path>
              </a:pathLst>
            </a:cu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p:spPr>
          <p:txBody>
            <a:bodyPr spcFirstLastPara="0" vert="horz" wrap="square" lIns="106988" tIns="106988" rIns="106988" bIns="106988" numCol="1" spcCol="1270" anchor="ctr" anchorCtr="0">
              <a:noAutofit/>
            </a:bodyPr>
            <a:lstStyle/>
            <a:p>
              <a:pPr marL="0" marR="0" lvl="0" indent="0" algn="ctr" defTabSz="889000" eaLnBrk="1" fontAlgn="auto" latinLnBrk="0" hangingPunct="1">
                <a:lnSpc>
                  <a:spcPct val="90000"/>
                </a:lnSpc>
                <a:spcBef>
                  <a:spcPct val="0"/>
                </a:spcBef>
                <a:spcAft>
                  <a:spcPct val="3500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Đảm bảo PTBV, chấp thuận cộng đồng, tuân thủ PL</a:t>
              </a:r>
            </a:p>
          </p:txBody>
        </p:sp>
        <p:sp>
          <p:nvSpPr>
            <p:cNvPr id="11" name="Freeform: Shape 10">
              <a:extLst>
                <a:ext uri="{FF2B5EF4-FFF2-40B4-BE49-F238E27FC236}">
                  <a16:creationId xmlns:a16="http://schemas.microsoft.com/office/drawing/2014/main" id="{73964D13-A138-8219-B7CC-DD3ED1695047}"/>
                </a:ext>
              </a:extLst>
            </p:cNvPr>
            <p:cNvSpPr/>
            <p:nvPr/>
          </p:nvSpPr>
          <p:spPr>
            <a:xfrm rot="18000000">
              <a:off x="5082371" y="4627714"/>
              <a:ext cx="1097828" cy="367918"/>
            </a:xfrm>
            <a:custGeom>
              <a:avLst/>
              <a:gdLst>
                <a:gd name="connsiteX0" fmla="*/ 0 w 1097828"/>
                <a:gd name="connsiteY0" fmla="*/ 183959 h 367918"/>
                <a:gd name="connsiteX1" fmla="*/ 183959 w 1097828"/>
                <a:gd name="connsiteY1" fmla="*/ 0 h 367918"/>
                <a:gd name="connsiteX2" fmla="*/ 183959 w 1097828"/>
                <a:gd name="connsiteY2" fmla="*/ 73584 h 367918"/>
                <a:gd name="connsiteX3" fmla="*/ 913869 w 1097828"/>
                <a:gd name="connsiteY3" fmla="*/ 73584 h 367918"/>
                <a:gd name="connsiteX4" fmla="*/ 913869 w 1097828"/>
                <a:gd name="connsiteY4" fmla="*/ 0 h 367918"/>
                <a:gd name="connsiteX5" fmla="*/ 1097828 w 1097828"/>
                <a:gd name="connsiteY5" fmla="*/ 183959 h 367918"/>
                <a:gd name="connsiteX6" fmla="*/ 913869 w 1097828"/>
                <a:gd name="connsiteY6" fmla="*/ 367918 h 367918"/>
                <a:gd name="connsiteX7" fmla="*/ 913869 w 1097828"/>
                <a:gd name="connsiteY7" fmla="*/ 294334 h 367918"/>
                <a:gd name="connsiteX8" fmla="*/ 183959 w 1097828"/>
                <a:gd name="connsiteY8" fmla="*/ 294334 h 367918"/>
                <a:gd name="connsiteX9" fmla="*/ 183959 w 1097828"/>
                <a:gd name="connsiteY9" fmla="*/ 367918 h 367918"/>
                <a:gd name="connsiteX10" fmla="*/ 0 w 1097828"/>
                <a:gd name="connsiteY10" fmla="*/ 183959 h 36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7828" h="367918">
                  <a:moveTo>
                    <a:pt x="0" y="183959"/>
                  </a:moveTo>
                  <a:lnTo>
                    <a:pt x="183959" y="0"/>
                  </a:lnTo>
                  <a:lnTo>
                    <a:pt x="183959" y="73584"/>
                  </a:lnTo>
                  <a:lnTo>
                    <a:pt x="913869" y="73584"/>
                  </a:lnTo>
                  <a:lnTo>
                    <a:pt x="913869" y="0"/>
                  </a:lnTo>
                  <a:lnTo>
                    <a:pt x="1097828" y="183959"/>
                  </a:lnTo>
                  <a:lnTo>
                    <a:pt x="913869" y="367918"/>
                  </a:lnTo>
                  <a:lnTo>
                    <a:pt x="913869" y="294334"/>
                  </a:lnTo>
                  <a:lnTo>
                    <a:pt x="183959" y="294334"/>
                  </a:lnTo>
                  <a:lnTo>
                    <a:pt x="183959" y="367918"/>
                  </a:lnTo>
                  <a:lnTo>
                    <a:pt x="0" y="183959"/>
                  </a:lnTo>
                  <a:close/>
                </a:path>
              </a:pathLst>
            </a:custGeom>
            <a:solidFill>
              <a:srgbClr val="0F6FC6">
                <a:tint val="60000"/>
                <a:hueOff val="0"/>
                <a:satOff val="0"/>
                <a:lumOff val="0"/>
                <a:alphaOff val="0"/>
              </a:srgbClr>
            </a:solidFill>
            <a:ln>
              <a:noFill/>
            </a:ln>
            <a:effectLst/>
          </p:spPr>
          <p:txBody>
            <a:bodyPr spcFirstLastPara="0" vert="horz" wrap="square" lIns="110375" tIns="73584" rIns="110375" bIns="73583"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endParaRPr kumimoji="0" lang="en-US" sz="16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endParaRPr>
            </a:p>
          </p:txBody>
        </p:sp>
      </p:grpSp>
    </p:spTree>
    <p:extLst>
      <p:ext uri="{BB962C8B-B14F-4D97-AF65-F5344CB8AC3E}">
        <p14:creationId xmlns:p14="http://schemas.microsoft.com/office/powerpoint/2010/main" val="4839692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5C380-FDCD-FBB3-B93B-A584460EB80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688EABD-0822-0CF8-8788-59126C89B759}"/>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PS8: Bảo vệ di sản văn hóa trong Thiết kế Dự án &amp; triển khai</a:t>
            </a:r>
            <a:endParaRPr lang="en-US" sz="3200" kern="0" dirty="0">
              <a:latin typeface="Cambria"/>
              <a:ea typeface="Cambria"/>
              <a:cs typeface="Cambria"/>
              <a:sym typeface="Cambria"/>
            </a:endParaRPr>
          </a:p>
        </p:txBody>
      </p:sp>
      <p:graphicFrame>
        <p:nvGraphicFramePr>
          <p:cNvPr id="2" name="Table 1">
            <a:extLst>
              <a:ext uri="{FF2B5EF4-FFF2-40B4-BE49-F238E27FC236}">
                <a16:creationId xmlns:a16="http://schemas.microsoft.com/office/drawing/2014/main" id="{F9EE05C3-ED8E-21BA-1EE6-D46373B4E68C}"/>
              </a:ext>
            </a:extLst>
          </p:cNvPr>
          <p:cNvGraphicFramePr>
            <a:graphicFrameLocks noGrp="1"/>
          </p:cNvGraphicFramePr>
          <p:nvPr>
            <p:extLst>
              <p:ext uri="{D42A27DB-BD31-4B8C-83A1-F6EECF244321}">
                <p14:modId xmlns:p14="http://schemas.microsoft.com/office/powerpoint/2010/main" val="3655889038"/>
              </p:ext>
            </p:extLst>
          </p:nvPr>
        </p:nvGraphicFramePr>
        <p:xfrm>
          <a:off x="790540" y="2003769"/>
          <a:ext cx="10739394" cy="4788465"/>
        </p:xfrm>
        <a:graphic>
          <a:graphicData uri="http://schemas.openxmlformats.org/drawingml/2006/table">
            <a:tbl>
              <a:tblPr/>
              <a:tblGrid>
                <a:gridCol w="4197672">
                  <a:extLst>
                    <a:ext uri="{9D8B030D-6E8A-4147-A177-3AD203B41FA5}">
                      <a16:colId xmlns:a16="http://schemas.microsoft.com/office/drawing/2014/main" val="1739696946"/>
                    </a:ext>
                  </a:extLst>
                </a:gridCol>
                <a:gridCol w="6541722">
                  <a:extLst>
                    <a:ext uri="{9D8B030D-6E8A-4147-A177-3AD203B41FA5}">
                      <a16:colId xmlns:a16="http://schemas.microsoft.com/office/drawing/2014/main" val="3167121149"/>
                    </a:ext>
                  </a:extLst>
                </a:gridCol>
              </a:tblGrid>
              <a:tr h="76510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dirty="0">
                          <a:latin typeface="Cambria" panose="02040503050406030204" pitchFamily="18" charset="0"/>
                          <a:ea typeface="Cambria" panose="02040503050406030204" pitchFamily="18" charset="0"/>
                        </a:rPr>
                        <a:t>Quản </a:t>
                      </a:r>
                      <a:r>
                        <a:rPr lang="en-US" sz="2000" b="1" dirty="0" err="1">
                          <a:latin typeface="Cambria" panose="02040503050406030204" pitchFamily="18" charset="0"/>
                          <a:ea typeface="Cambria" panose="02040503050406030204" pitchFamily="18" charset="0"/>
                        </a:rPr>
                        <a:t>lý</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bền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vững</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các</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nguồn</a:t>
                      </a:r>
                      <a:r>
                        <a:rPr lang="en-US" sz="2000" b="1" dirty="0">
                          <a:latin typeface="Cambria" panose="02040503050406030204" pitchFamily="18" charset="0"/>
                          <a:ea typeface="Cambria" panose="02040503050406030204" pitchFamily="18" charset="0"/>
                        </a:rPr>
                        <a:t> TNTN</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Chuỗi cung ứng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extLst>
                  <a:ext uri="{0D108BD9-81ED-4DB2-BD59-A6C34878D82A}">
                    <a16:rowId xmlns:a16="http://schemas.microsoft.com/office/drawing/2014/main" val="3156808690"/>
                  </a:ext>
                </a:extLst>
              </a:tr>
              <a:tr h="5586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indent="0">
                        <a:buFont typeface="+mj-lt"/>
                        <a:buNone/>
                      </a:pPr>
                      <a:r>
                        <a:rPr lang="en-US" sz="2000" b="0">
                          <a:latin typeface="Cambria" panose="02040503050406030204" pitchFamily="18" charset="0"/>
                          <a:ea typeface="Cambria" panose="02040503050406030204" pitchFamily="18" charset="0"/>
                        </a:rPr>
                        <a:t>Bảo vệ trong thiết kế &amp; triển khai</a:t>
                      </a: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457200" indent="-457200">
                        <a:buFont typeface="+mj-lt"/>
                        <a:buAutoNum type="arabicPeriod"/>
                      </a:pPr>
                      <a:r>
                        <a:rPr lang="en-US" sz="2000" b="0">
                          <a:latin typeface="Cambria" panose="02040503050406030204" pitchFamily="18" charset="0"/>
                          <a:ea typeface="Cambria" panose="02040503050406030204" pitchFamily="18" charset="0"/>
                        </a:rPr>
                        <a:t>Tuân thủ luật quốc gia &amp; Công ước quốc tế</a:t>
                      </a:r>
                    </a:p>
                    <a:p>
                      <a:pPr marL="457200" indent="-457200">
                        <a:buFont typeface="+mj-lt"/>
                        <a:buAutoNum type="arabicPeriod"/>
                      </a:pPr>
                      <a:r>
                        <a:rPr lang="en-US" sz="2000" b="0">
                          <a:latin typeface="Cambria" panose="02040503050406030204" pitchFamily="18" charset="0"/>
                          <a:ea typeface="Cambria" panose="02040503050406030204" pitchFamily="18" charset="0"/>
                        </a:rPr>
                        <a:t>Tập quán được quốc tế thừa nhận</a:t>
                      </a:r>
                    </a:p>
                    <a:p>
                      <a:pPr marL="457200" indent="-457200">
                        <a:buFont typeface="+mj-lt"/>
                        <a:buAutoNum type="arabicPeriod"/>
                      </a:pPr>
                      <a:r>
                        <a:rPr lang="en-US" sz="2000" b="0">
                          <a:latin typeface="Cambria" panose="02040503050406030204" pitchFamily="18" charset="0"/>
                          <a:ea typeface="Cambria" panose="02040503050406030204" pitchFamily="18" charset="0"/>
                        </a:rPr>
                        <a:t>Thuê chuyên gia có năng lực </a:t>
                      </a: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234181473"/>
                  </a:ext>
                </a:extLst>
              </a:tr>
              <a:tr h="69653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indent="0">
                        <a:buFont typeface="+mj-lt"/>
                        <a:buNone/>
                      </a:pPr>
                      <a:r>
                        <a:rPr lang="en-US" sz="2000" b="0">
                          <a:latin typeface="Cambria" panose="02040503050406030204" pitchFamily="18" charset="0"/>
                          <a:ea typeface="Cambria" panose="02040503050406030204" pitchFamily="18" charset="0"/>
                        </a:rPr>
                        <a:t>Quy trình phát hiện tình cờ</a:t>
                      </a: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457200" indent="-457200">
                        <a:buFont typeface="+mj-lt"/>
                        <a:buAutoNum type="arabicPeriod"/>
                      </a:pPr>
                      <a:r>
                        <a:rPr lang="en-US" sz="2000" b="0">
                          <a:latin typeface="Cambria" panose="02040503050406030204" pitchFamily="18" charset="0"/>
                          <a:ea typeface="Cambria" panose="02040503050406030204" pitchFamily="18" charset="0"/>
                        </a:rPr>
                        <a:t>Xây dựng quy trình quản lý phát hiện tình cờ</a:t>
                      </a:r>
                    </a:p>
                    <a:p>
                      <a:pPr marL="457200" indent="-457200">
                        <a:buFont typeface="+mj-lt"/>
                        <a:buAutoNum type="arabicPeriod"/>
                      </a:pPr>
                      <a:r>
                        <a:rPr lang="en-US" sz="2000" b="0">
                          <a:latin typeface="Cambria" panose="02040503050406030204" pitchFamily="18" charset="0"/>
                          <a:ea typeface="Cambria" panose="02040503050406030204" pitchFamily="18" charset="0"/>
                        </a:rPr>
                        <a:t>Dừng ngày tác động cho tới khi có đánh giá phù hợp</a:t>
                      </a: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3753590338"/>
                  </a:ext>
                </a:extLst>
              </a:tr>
              <a:tr h="69653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indent="0">
                        <a:buFont typeface="+mj-lt"/>
                        <a:buNone/>
                      </a:pPr>
                      <a:r>
                        <a:rPr lang="en-US" sz="2000" b="0">
                          <a:latin typeface="Cambria" panose="02040503050406030204" pitchFamily="18" charset="0"/>
                          <a:ea typeface="Cambria" panose="02040503050406030204" pitchFamily="18" charset="0"/>
                        </a:rPr>
                        <a:t>Tham vấn &amp; tiếp cận cộng đồng</a:t>
                      </a: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457200" indent="-457200">
                        <a:buFont typeface="+mj-lt"/>
                        <a:buAutoNum type="arabicPeriod"/>
                      </a:pPr>
                      <a:r>
                        <a:rPr lang="en-US" sz="2000" b="0">
                          <a:latin typeface="Cambria" panose="02040503050406030204" pitchFamily="18" charset="0"/>
                          <a:ea typeface="Cambria" panose="02040503050406030204" pitchFamily="18" charset="0"/>
                        </a:rPr>
                        <a:t>Tham vấn cộng đồng địa phương từng sử dụng di sản</a:t>
                      </a:r>
                    </a:p>
                    <a:p>
                      <a:pPr marL="457200" indent="-457200">
                        <a:buFont typeface="+mj-lt"/>
                        <a:buAutoNum type="arabicPeriod"/>
                      </a:pPr>
                      <a:r>
                        <a:rPr lang="en-US" sz="2000" b="0">
                          <a:latin typeface="Cambria" panose="02040503050406030204" pitchFamily="18" charset="0"/>
                          <a:ea typeface="Cambria" panose="02040503050406030204" pitchFamily="18" charset="0"/>
                        </a:rPr>
                        <a:t>Tiếp cận phương án thay thế phù hợp</a:t>
                      </a: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1848770540"/>
                  </a:ext>
                </a:extLst>
              </a:tr>
              <a:tr h="69653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indent="0">
                        <a:buFont typeface="+mj-lt"/>
                        <a:buNone/>
                      </a:pPr>
                      <a:r>
                        <a:rPr lang="en-US" sz="2000" b="0" dirty="0">
                          <a:latin typeface="Cambria" panose="02040503050406030204" pitchFamily="18" charset="0"/>
                          <a:ea typeface="Cambria" panose="02040503050406030204" pitchFamily="18" charset="0"/>
                        </a:rPr>
                        <a:t>Di </a:t>
                      </a:r>
                      <a:r>
                        <a:rPr lang="en-US" sz="2000" b="0" dirty="0" err="1">
                          <a:latin typeface="Cambria" panose="02040503050406030204" pitchFamily="18" charset="0"/>
                          <a:ea typeface="Cambria" panose="02040503050406030204" pitchFamily="18" charset="0"/>
                        </a:rPr>
                        <a:t>dời</a:t>
                      </a:r>
                      <a:r>
                        <a:rPr lang="en-US" sz="2000" b="0" dirty="0">
                          <a:latin typeface="Cambria" panose="02040503050406030204" pitchFamily="18" charset="0"/>
                          <a:ea typeface="Cambria" panose="02040503050406030204" pitchFamily="18" charset="0"/>
                        </a:rPr>
                        <a:t> di </a:t>
                      </a:r>
                      <a:r>
                        <a:rPr lang="en-US" sz="2000" b="0" dirty="0" err="1">
                          <a:latin typeface="Cambria" panose="02040503050406030204" pitchFamily="18" charset="0"/>
                          <a:ea typeface="Cambria" panose="02040503050406030204" pitchFamily="18" charset="0"/>
                        </a:rPr>
                        <a:t>sản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có</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thể</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tái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tạo</a:t>
                      </a:r>
                      <a:endParaRPr lang="en-US" sz="2000" b="0" dirty="0">
                        <a:latin typeface="Cambria" panose="02040503050406030204" pitchFamily="18" charset="0"/>
                        <a:ea typeface="Cambria" panose="02040503050406030204" pitchFamily="18" charset="0"/>
                      </a:endParaRP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457200" indent="-457200">
                        <a:buFont typeface="+mj-lt"/>
                        <a:buAutoNum type="arabicPeriod"/>
                      </a:pPr>
                      <a:r>
                        <a:rPr lang="en-US" sz="2000" b="0" dirty="0" err="1">
                          <a:latin typeface="Cambria" panose="02040503050406030204" pitchFamily="18" charset="0"/>
                          <a:ea typeface="Cambria" panose="02040503050406030204" pitchFamily="18" charset="0"/>
                        </a:rPr>
                        <a:t>Tránh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tác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động</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a:pPr>
                      <a:r>
                        <a:rPr lang="en-US" sz="2000" b="0" dirty="0">
                          <a:latin typeface="Cambria" panose="02040503050406030204" pitchFamily="18" charset="0"/>
                          <a:ea typeface="Cambria" panose="02040503050406030204" pitchFamily="18" charset="0"/>
                        </a:rPr>
                        <a:t>Phục </a:t>
                      </a:r>
                      <a:r>
                        <a:rPr lang="en-US" sz="2000" b="0" dirty="0" err="1">
                          <a:latin typeface="Cambria" panose="02040503050406030204" pitchFamily="18" charset="0"/>
                          <a:ea typeface="Cambria" panose="02040503050406030204" pitchFamily="18" charset="0"/>
                        </a:rPr>
                        <a:t>hồi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tại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chỗ</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a:pPr>
                      <a:r>
                        <a:rPr lang="en-US" sz="2000" b="0" dirty="0">
                          <a:latin typeface="Cambria" panose="02040503050406030204" pitchFamily="18" charset="0"/>
                          <a:ea typeface="Cambria" panose="02040503050406030204" pitchFamily="18" charset="0"/>
                        </a:rPr>
                        <a:t>Phục </a:t>
                      </a:r>
                      <a:r>
                        <a:rPr lang="en-US" sz="2000" b="0" dirty="0" err="1">
                          <a:latin typeface="Cambria" panose="02040503050406030204" pitchFamily="18" charset="0"/>
                          <a:ea typeface="Cambria" panose="02040503050406030204" pitchFamily="18" charset="0"/>
                        </a:rPr>
                        <a:t>hồi</a:t>
                      </a:r>
                      <a:r>
                        <a:rPr lang="en-US" sz="2000" b="0" dirty="0">
                          <a:latin typeface="Cambria" panose="02040503050406030204" pitchFamily="18" charset="0"/>
                          <a:ea typeface="Cambria" panose="02040503050406030204" pitchFamily="18" charset="0"/>
                        </a:rPr>
                        <a:t> ở </a:t>
                      </a:r>
                      <a:r>
                        <a:rPr lang="en-US" sz="2000" b="0" dirty="0" err="1">
                          <a:latin typeface="Cambria" panose="02040503050406030204" pitchFamily="18" charset="0"/>
                          <a:ea typeface="Cambria" panose="02040503050406030204" pitchFamily="18" charset="0"/>
                        </a:rPr>
                        <a:t>địa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điểm</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khác</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a:pPr>
                      <a:r>
                        <a:rPr lang="en-US" sz="2000" b="0" dirty="0">
                          <a:latin typeface="Cambria" panose="02040503050406030204" pitchFamily="18" charset="0"/>
                          <a:ea typeface="Cambria" panose="02040503050406030204" pitchFamily="18" charset="0"/>
                        </a:rPr>
                        <a:t>Di </a:t>
                      </a:r>
                      <a:r>
                        <a:rPr lang="en-US" sz="2000" b="0" dirty="0" err="1">
                          <a:latin typeface="Cambria" panose="02040503050406030204" pitchFamily="18" charset="0"/>
                          <a:ea typeface="Cambria" panose="02040503050406030204" pitchFamily="18" charset="0"/>
                        </a:rPr>
                        <a:t>dời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theo</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nguyên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tắc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quốc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tế</a:t>
                      </a:r>
                      <a:endParaRPr lang="en-US" sz="2000" b="0" dirty="0">
                        <a:latin typeface="Cambria" panose="02040503050406030204" pitchFamily="18" charset="0"/>
                        <a:ea typeface="Cambria" panose="02040503050406030204" pitchFamily="18" charset="0"/>
                      </a:endParaRPr>
                    </a:p>
                    <a:p>
                      <a:pPr marL="457200" indent="-457200">
                        <a:buFont typeface="+mj-lt"/>
                        <a:buAutoNum type="arabicPeriod"/>
                      </a:pPr>
                      <a:r>
                        <a:rPr lang="en-US" sz="2000" b="0" dirty="0" err="1">
                          <a:latin typeface="Cambria" panose="02040503050406030204" pitchFamily="18" charset="0"/>
                          <a:ea typeface="Cambria" panose="02040503050406030204" pitchFamily="18" charset="0"/>
                        </a:rPr>
                        <a:t>Đền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bù</a:t>
                      </a:r>
                      <a:endParaRPr lang="en-US" sz="2000" b="0" dirty="0">
                        <a:latin typeface="Cambria" panose="02040503050406030204" pitchFamily="18" charset="0"/>
                        <a:ea typeface="Cambria" panose="02040503050406030204" pitchFamily="18" charset="0"/>
                      </a:endParaRPr>
                    </a:p>
                  </a:txBody>
                  <a:tcP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4149604837"/>
                  </a:ext>
                </a:extLst>
              </a:tr>
            </a:tbl>
          </a:graphicData>
        </a:graphic>
      </p:graphicFrame>
    </p:spTree>
    <p:extLst>
      <p:ext uri="{BB962C8B-B14F-4D97-AF65-F5344CB8AC3E}">
        <p14:creationId xmlns:p14="http://schemas.microsoft.com/office/powerpoint/2010/main" val="17759781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CE60D-644C-4A68-A6F8-C10A48DB34D9}"/>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8EFC7B0-13F1-BE8E-A977-F68B2C3EB4CC}"/>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PS8: Bảo vệ di sản văn hóa trong Thiết kế Dự án &amp; triển khai</a:t>
            </a:r>
            <a:endParaRPr lang="en-US" sz="3200" kern="0" dirty="0">
              <a:latin typeface="Cambria"/>
              <a:ea typeface="Cambria"/>
              <a:cs typeface="Cambria"/>
              <a:sym typeface="Cambria"/>
            </a:endParaRPr>
          </a:p>
        </p:txBody>
      </p:sp>
      <p:sp>
        <p:nvSpPr>
          <p:cNvPr id="2" name="Rectangle: Rounded Corners 1">
            <a:extLst>
              <a:ext uri="{FF2B5EF4-FFF2-40B4-BE49-F238E27FC236}">
                <a16:creationId xmlns:a16="http://schemas.microsoft.com/office/drawing/2014/main" id="{F4EB27D2-22F6-B5F0-904C-EA61EC7ED939}"/>
              </a:ext>
            </a:extLst>
          </p:cNvPr>
          <p:cNvSpPr/>
          <p:nvPr/>
        </p:nvSpPr>
        <p:spPr>
          <a:xfrm>
            <a:off x="283885" y="2061142"/>
            <a:ext cx="5798947" cy="2280652"/>
          </a:xfrm>
          <a:prstGeom prst="roundRect">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dirty="0">
                <a:solidFill>
                  <a:srgbClr val="C00000"/>
                </a:solidFill>
                <a:latin typeface="Cambria" panose="02040503050406030204" pitchFamily="18" charset="0"/>
                <a:ea typeface="Cambria" panose="02040503050406030204" pitchFamily="18" charset="0"/>
              </a:rPr>
              <a:t>Thông </a:t>
            </a:r>
            <a:r>
              <a:rPr lang="en-US" sz="2000" b="1" dirty="0" err="1">
                <a:solidFill>
                  <a:srgbClr val="C00000"/>
                </a:solidFill>
                <a:latin typeface="Cambria" panose="02040503050406030204" pitchFamily="18" charset="0"/>
                <a:ea typeface="Cambria" panose="02040503050406030204" pitchFamily="18" charset="0"/>
              </a:rPr>
              <a:t>báo</a:t>
            </a:r>
            <a:r>
              <a:rPr lang="en-US" sz="2000" b="1" dirty="0">
                <a:solidFill>
                  <a:srgbClr val="C00000"/>
                </a:solidFill>
                <a:latin typeface="Cambria" panose="02040503050406030204" pitchFamily="18" charset="0"/>
                <a:ea typeface="Cambria" panose="02040503050406030204" pitchFamily="18" charset="0"/>
              </a:rPr>
              <a:t> </a:t>
            </a:r>
            <a:r>
              <a:rPr lang="en-US" sz="2000" b="1" dirty="0" err="1">
                <a:solidFill>
                  <a:srgbClr val="C00000"/>
                </a:solidFill>
                <a:latin typeface="Cambria" panose="02040503050406030204" pitchFamily="18" charset="0"/>
                <a:ea typeface="Cambria" panose="02040503050406030204" pitchFamily="18" charset="0"/>
              </a:rPr>
              <a:t>cho</a:t>
            </a:r>
            <a:r>
              <a:rPr lang="en-US" sz="2000" b="1" dirty="0">
                <a:solidFill>
                  <a:srgbClr val="C00000"/>
                </a:solidFill>
                <a:latin typeface="Cambria" panose="02040503050406030204" pitchFamily="18" charset="0"/>
                <a:ea typeface="Cambria" panose="02040503050406030204" pitchFamily="18" charset="0"/>
              </a:rPr>
              <a:t> </a:t>
            </a:r>
            <a:r>
              <a:rPr lang="en-US" sz="2000" b="1" dirty="0" err="1">
                <a:solidFill>
                  <a:srgbClr val="C00000"/>
                </a:solidFill>
                <a:latin typeface="Cambria" panose="02040503050406030204" pitchFamily="18" charset="0"/>
                <a:ea typeface="Cambria" panose="02040503050406030204" pitchFamily="18" charset="0"/>
              </a:rPr>
              <a:t>cộng</a:t>
            </a:r>
            <a:r>
              <a:rPr lang="en-US" sz="2000" b="1" dirty="0">
                <a:solidFill>
                  <a:srgbClr val="C00000"/>
                </a:solidFill>
                <a:latin typeface="Cambria" panose="02040503050406030204" pitchFamily="18" charset="0"/>
                <a:ea typeface="Cambria" panose="02040503050406030204" pitchFamily="18" charset="0"/>
              </a:rPr>
              <a:t> </a:t>
            </a:r>
            <a:r>
              <a:rPr lang="en-US" sz="2000" b="1" dirty="0" err="1">
                <a:solidFill>
                  <a:srgbClr val="C00000"/>
                </a:solidFill>
                <a:latin typeface="Cambria" panose="02040503050406030204" pitchFamily="18" charset="0"/>
                <a:ea typeface="Cambria" panose="02040503050406030204" pitchFamily="18" charset="0"/>
              </a:rPr>
              <a:t>đồng</a:t>
            </a:r>
            <a:endParaRPr lang="en-US" sz="2000" b="1" dirty="0">
              <a:solidFill>
                <a:srgbClr val="C00000"/>
              </a:solidFill>
              <a:latin typeface="Cambria" panose="02040503050406030204" pitchFamily="18" charset="0"/>
              <a:ea typeface="Cambria" panose="02040503050406030204" pitchFamily="18" charset="0"/>
            </a:endParaRPr>
          </a:p>
          <a:p>
            <a:pPr marL="342900" indent="-342900">
              <a:lnSpc>
                <a:spcPct val="150000"/>
              </a:lnSpc>
              <a:buFont typeface="Arial" panose="020B0604020202020204" pitchFamily="34" charset="0"/>
              <a:buChar char="•"/>
            </a:pPr>
            <a:r>
              <a:rPr lang="en-US" sz="2000" dirty="0">
                <a:solidFill>
                  <a:srgbClr val="C00000"/>
                </a:solidFill>
                <a:latin typeface="Cambria" panose="02040503050406030204" pitchFamily="18" charset="0"/>
                <a:ea typeface="Cambria" panose="02040503050406030204" pitchFamily="18" charset="0"/>
              </a:rPr>
              <a:t>Quyền </a:t>
            </a:r>
            <a:r>
              <a:rPr lang="en-US" sz="2000" dirty="0" err="1">
                <a:solidFill>
                  <a:srgbClr val="C00000"/>
                </a:solidFill>
                <a:latin typeface="Cambria" panose="02040503050406030204" pitchFamily="18" charset="0"/>
                <a:ea typeface="Cambria" panose="02040503050406030204" pitchFamily="18" charset="0"/>
              </a:rPr>
              <a:t>của</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họ</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theo</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luật</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pháp</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quốc</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gia</a:t>
            </a:r>
            <a:endParaRPr lang="en-US" sz="2000" dirty="0">
              <a:solidFill>
                <a:srgbClr val="C00000"/>
              </a:solidFill>
              <a:latin typeface="Cambria" panose="02040503050406030204" pitchFamily="18" charset="0"/>
              <a:ea typeface="Cambria" panose="02040503050406030204" pitchFamily="18" charset="0"/>
            </a:endParaRPr>
          </a:p>
          <a:p>
            <a:pPr marL="342900" indent="-342900">
              <a:lnSpc>
                <a:spcPct val="150000"/>
              </a:lnSpc>
              <a:buFont typeface="Arial" panose="020B0604020202020204" pitchFamily="34" charset="0"/>
              <a:buChar char="•"/>
            </a:pPr>
            <a:r>
              <a:rPr lang="en-US" sz="2000" dirty="0">
                <a:solidFill>
                  <a:srgbClr val="C00000"/>
                </a:solidFill>
                <a:latin typeface="Cambria" panose="02040503050406030204" pitchFamily="18" charset="0"/>
                <a:ea typeface="Cambria" panose="02040503050406030204" pitchFamily="18" charset="0"/>
              </a:rPr>
              <a:t>Phạm vi &amp; </a:t>
            </a:r>
            <a:r>
              <a:rPr lang="en-US" sz="2000" dirty="0" err="1">
                <a:solidFill>
                  <a:srgbClr val="C00000"/>
                </a:solidFill>
                <a:latin typeface="Cambria" panose="02040503050406030204" pitchFamily="18" charset="0"/>
                <a:ea typeface="Cambria" panose="02040503050406030204" pitchFamily="18" charset="0"/>
              </a:rPr>
              <a:t>tính</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chất</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của</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phát</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triển</a:t>
            </a:r>
            <a:r>
              <a:rPr lang="en-US" sz="2000" dirty="0">
                <a:solidFill>
                  <a:srgbClr val="C00000"/>
                </a:solidFill>
                <a:latin typeface="Cambria" panose="02040503050406030204" pitchFamily="18" charset="0"/>
                <a:ea typeface="Cambria" panose="02040503050406030204" pitchFamily="18" charset="0"/>
              </a:rPr>
              <a:t> Thương </a:t>
            </a:r>
            <a:r>
              <a:rPr lang="en-US" sz="2000" dirty="0" err="1">
                <a:solidFill>
                  <a:srgbClr val="C00000"/>
                </a:solidFill>
                <a:latin typeface="Cambria" panose="02040503050406030204" pitchFamily="18" charset="0"/>
                <a:ea typeface="Cambria" panose="02040503050406030204" pitchFamily="18" charset="0"/>
              </a:rPr>
              <a:t>mại</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dự</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kiến</a:t>
            </a:r>
            <a:endParaRPr lang="en-US" sz="2000" dirty="0">
              <a:solidFill>
                <a:srgbClr val="C00000"/>
              </a:solidFill>
              <a:latin typeface="Cambria" panose="02040503050406030204" pitchFamily="18" charset="0"/>
              <a:ea typeface="Cambria" panose="02040503050406030204" pitchFamily="18" charset="0"/>
            </a:endParaRPr>
          </a:p>
          <a:p>
            <a:pPr marL="342900" indent="-342900">
              <a:lnSpc>
                <a:spcPct val="150000"/>
              </a:lnSpc>
              <a:buFont typeface="Arial" panose="020B0604020202020204" pitchFamily="34" charset="0"/>
              <a:buChar char="•"/>
            </a:pPr>
            <a:r>
              <a:rPr lang="en-US" sz="2000" dirty="0">
                <a:solidFill>
                  <a:srgbClr val="C00000"/>
                </a:solidFill>
                <a:latin typeface="Cambria" panose="02040503050406030204" pitchFamily="18" charset="0"/>
                <a:ea typeface="Cambria" panose="02040503050406030204" pitchFamily="18" charset="0"/>
              </a:rPr>
              <a:t>Các </a:t>
            </a:r>
            <a:r>
              <a:rPr lang="en-US" sz="2000" dirty="0" err="1">
                <a:solidFill>
                  <a:srgbClr val="C00000"/>
                </a:solidFill>
                <a:latin typeface="Cambria" panose="02040503050406030204" pitchFamily="18" charset="0"/>
                <a:ea typeface="Cambria" panose="02040503050406030204" pitchFamily="18" charset="0"/>
              </a:rPr>
              <a:t>hậu</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quả</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tiềm</a:t>
            </a:r>
            <a:r>
              <a:rPr lang="en-US" sz="2000" dirty="0">
                <a:solidFill>
                  <a:srgbClr val="C00000"/>
                </a:solidFill>
                <a:latin typeface="Cambria" panose="02040503050406030204" pitchFamily="18" charset="0"/>
                <a:ea typeface="Cambria" panose="02040503050406030204" pitchFamily="18" charset="0"/>
              </a:rPr>
              <a:t> tang </a:t>
            </a:r>
            <a:r>
              <a:rPr lang="en-US" sz="2000" dirty="0" err="1">
                <a:solidFill>
                  <a:srgbClr val="C00000"/>
                </a:solidFill>
                <a:latin typeface="Cambria" panose="02040503050406030204" pitchFamily="18" charset="0"/>
                <a:ea typeface="Cambria" panose="02040503050406030204" pitchFamily="18" charset="0"/>
              </a:rPr>
              <a:t>của</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việc</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phát</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triển</a:t>
            </a:r>
            <a:r>
              <a:rPr lang="en-US" sz="2000" dirty="0">
                <a:solidFill>
                  <a:srgbClr val="C00000"/>
                </a:solidFill>
                <a:latin typeface="Cambria" panose="02040503050406030204" pitchFamily="18" charset="0"/>
                <a:ea typeface="Cambria" panose="02040503050406030204" pitchFamily="18" charset="0"/>
              </a:rPr>
              <a:t> </a:t>
            </a:r>
            <a:r>
              <a:rPr lang="en-US" sz="2000" dirty="0" err="1">
                <a:solidFill>
                  <a:srgbClr val="C00000"/>
                </a:solidFill>
                <a:latin typeface="Cambria" panose="02040503050406030204" pitchFamily="18" charset="0"/>
                <a:ea typeface="Cambria" panose="02040503050406030204" pitchFamily="18" charset="0"/>
              </a:rPr>
              <a:t>đó</a:t>
            </a:r>
            <a:endParaRPr lang="vi-VN" sz="2000" dirty="0">
              <a:solidFill>
                <a:srgbClr val="C00000"/>
              </a:solidFill>
              <a:latin typeface="Cambria" panose="02040503050406030204" pitchFamily="18" charset="0"/>
              <a:ea typeface="Cambria" panose="02040503050406030204" pitchFamily="18" charset="0"/>
            </a:endParaRPr>
          </a:p>
        </p:txBody>
      </p:sp>
      <p:sp>
        <p:nvSpPr>
          <p:cNvPr id="5" name="Rectangle: Rounded Corners 4">
            <a:extLst>
              <a:ext uri="{FF2B5EF4-FFF2-40B4-BE49-F238E27FC236}">
                <a16:creationId xmlns:a16="http://schemas.microsoft.com/office/drawing/2014/main" id="{1048A1A5-1E77-56FD-DB05-91283F7DAB6A}"/>
              </a:ext>
            </a:extLst>
          </p:cNvPr>
          <p:cNvSpPr/>
          <p:nvPr/>
        </p:nvSpPr>
        <p:spPr>
          <a:xfrm>
            <a:off x="6109170" y="4299466"/>
            <a:ext cx="5798947" cy="2465488"/>
          </a:xfrm>
          <a:prstGeom prst="roundRect">
            <a:avLst/>
          </a:prstGeom>
          <a:solidFill>
            <a:srgbClr val="DBEFF9"/>
          </a:solidFill>
          <a:ln w="25400" cap="flat" cmpd="sng" algn="ctr">
            <a:solidFill>
              <a:srgbClr val="DBEFF9">
                <a:lumMod val="90000"/>
              </a:srgbClr>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
                <a:srgbClr val="000000"/>
              </a:buClr>
              <a:buSzTx/>
              <a:buFont typeface="Arial"/>
              <a:buNone/>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Không Thương mại hóa trừ khi</a:t>
            </a:r>
            <a:endPar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endParaRPr>
          </a:p>
          <a:p>
            <a:pPr marL="342900" marR="0" lvl="0" indent="-342900" defTabSz="91440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Đã tham vấn toàn diện (ICP) &amp; đàm phán thiện chí</a:t>
            </a:r>
          </a:p>
          <a:p>
            <a:pPr marL="342900" marR="0" lvl="0" indent="-342900" defTabSz="91440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sym typeface="Arial"/>
              </a:rPr>
              <a:t>Chia sẻ công bằng &amp; bình đẳng lợi ích</a:t>
            </a:r>
            <a:endPar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endParaRPr>
          </a:p>
        </p:txBody>
      </p:sp>
    </p:spTree>
    <p:extLst>
      <p:ext uri="{BB962C8B-B14F-4D97-AF65-F5344CB8AC3E}">
        <p14:creationId xmlns:p14="http://schemas.microsoft.com/office/powerpoint/2010/main" val="342146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C1E04-FDC6-1A95-355F-57BB357E13E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99D473A-1E0A-B6E6-6D90-C049D0B2C96B}"/>
              </a:ext>
            </a:extLst>
          </p:cNvPr>
          <p:cNvSpPr txBox="1">
            <a:spLocks/>
          </p:cNvSpPr>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800" kern="0" dirty="0">
                <a:solidFill>
                  <a:srgbClr val="000000"/>
                </a:solidFill>
                <a:latin typeface="Cambria" panose="02040503050406030204" pitchFamily="18" charset="0"/>
                <a:ea typeface="Cambria" panose="02040503050406030204" pitchFamily="18" charset="0"/>
              </a:rPr>
              <a:t>PHƯƠNG PHÁP LẬP KẾ HOẠCH QUẢN LÝ RỦI RO MT - XH</a:t>
            </a:r>
            <a:endParaRPr lang="en-US" sz="2500" kern="0" dirty="0">
              <a:solidFill>
                <a:srgbClr val="0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97809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07744-8F35-5231-19C7-1CE079AE169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9DCCC75-E059-2A6B-5A4D-3A008F1591DD}"/>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KẾ HOẠCH QUẢN LÝ RỦI RO MÔI TRƯỜNG – XÃ HỘI</a:t>
            </a:r>
            <a:endParaRPr lang="en-US" sz="3200" kern="0" dirty="0">
              <a:latin typeface="Cambria"/>
              <a:ea typeface="Cambria"/>
              <a:cs typeface="Cambria"/>
              <a:sym typeface="Cambria"/>
            </a:endParaRPr>
          </a:p>
        </p:txBody>
      </p:sp>
      <p:sp>
        <p:nvSpPr>
          <p:cNvPr id="33" name="Freeform: Shape 32">
            <a:extLst>
              <a:ext uri="{FF2B5EF4-FFF2-40B4-BE49-F238E27FC236}">
                <a16:creationId xmlns:a16="http://schemas.microsoft.com/office/drawing/2014/main" id="{03429B6D-5767-BEA8-5F2F-CA7D1415DB6A}"/>
              </a:ext>
            </a:extLst>
          </p:cNvPr>
          <p:cNvSpPr/>
          <p:nvPr/>
        </p:nvSpPr>
        <p:spPr>
          <a:xfrm>
            <a:off x="408087" y="2496039"/>
            <a:ext cx="1490670" cy="671719"/>
          </a:xfrm>
          <a:custGeom>
            <a:avLst/>
            <a:gdLst>
              <a:gd name="connsiteX0" fmla="*/ 0 w 1343438"/>
              <a:gd name="connsiteY0" fmla="*/ 67172 h 671719"/>
              <a:gd name="connsiteX1" fmla="*/ 67172 w 1343438"/>
              <a:gd name="connsiteY1" fmla="*/ 0 h 671719"/>
              <a:gd name="connsiteX2" fmla="*/ 1276266 w 1343438"/>
              <a:gd name="connsiteY2" fmla="*/ 0 h 671719"/>
              <a:gd name="connsiteX3" fmla="*/ 1343438 w 1343438"/>
              <a:gd name="connsiteY3" fmla="*/ 67172 h 671719"/>
              <a:gd name="connsiteX4" fmla="*/ 1343438 w 1343438"/>
              <a:gd name="connsiteY4" fmla="*/ 604547 h 671719"/>
              <a:gd name="connsiteX5" fmla="*/ 1276266 w 1343438"/>
              <a:gd name="connsiteY5" fmla="*/ 671719 h 671719"/>
              <a:gd name="connsiteX6" fmla="*/ 67172 w 1343438"/>
              <a:gd name="connsiteY6" fmla="*/ 671719 h 671719"/>
              <a:gd name="connsiteX7" fmla="*/ 0 w 1343438"/>
              <a:gd name="connsiteY7" fmla="*/ 604547 h 671719"/>
              <a:gd name="connsiteX8" fmla="*/ 0 w 1343438"/>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3438" h="671719">
                <a:moveTo>
                  <a:pt x="0" y="67172"/>
                </a:moveTo>
                <a:cubicBezTo>
                  <a:pt x="0" y="30074"/>
                  <a:pt x="30074" y="0"/>
                  <a:pt x="67172" y="0"/>
                </a:cubicBezTo>
                <a:lnTo>
                  <a:pt x="1276266" y="0"/>
                </a:lnTo>
                <a:cubicBezTo>
                  <a:pt x="1313364" y="0"/>
                  <a:pt x="1343438" y="30074"/>
                  <a:pt x="1343438" y="67172"/>
                </a:cubicBezTo>
                <a:lnTo>
                  <a:pt x="1343438" y="604547"/>
                </a:lnTo>
                <a:cubicBezTo>
                  <a:pt x="1343438" y="641645"/>
                  <a:pt x="1313364" y="671719"/>
                  <a:pt x="1276266" y="671719"/>
                </a:cubicBezTo>
                <a:lnTo>
                  <a:pt x="67172" y="671719"/>
                </a:lnTo>
                <a:cubicBezTo>
                  <a:pt x="30074" y="671719"/>
                  <a:pt x="0" y="641645"/>
                  <a:pt x="0" y="604547"/>
                </a:cubicBezTo>
                <a:lnTo>
                  <a:pt x="0" y="67172"/>
                </a:lnTo>
                <a:close/>
              </a:path>
            </a:pathLst>
          </a:custGeom>
          <a:solidFill>
            <a:srgbClr val="17406D">
              <a:hueOff val="0"/>
              <a:satOff val="0"/>
              <a:lumOff val="0"/>
              <a:alphaOff val="0"/>
            </a:srgbClr>
          </a:solidFill>
          <a:ln w="25400" cap="flat" cmpd="sng" algn="ctr">
            <a:solidFill>
              <a:srgbClr val="DBEFF9">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FFFFFF"/>
                </a:solidFill>
                <a:effectLst/>
                <a:uLnTx/>
                <a:uFillTx/>
                <a:latin typeface="Arial"/>
                <a:ea typeface="+mn-ea"/>
                <a:cs typeface="+mn-cs"/>
                <a:sym typeface="Arial"/>
              </a:rPr>
              <a:t>BốI cảnh dự án</a:t>
            </a:r>
            <a:endParaRPr kumimoji="0" lang="en-US" sz="15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4" name="Freeform: Shape 33">
            <a:extLst>
              <a:ext uri="{FF2B5EF4-FFF2-40B4-BE49-F238E27FC236}">
                <a16:creationId xmlns:a16="http://schemas.microsoft.com/office/drawing/2014/main" id="{32AA3477-FC23-3F98-40E4-0DF0BF8FCAD6}"/>
              </a:ext>
            </a:extLst>
          </p:cNvPr>
          <p:cNvSpPr/>
          <p:nvPr/>
        </p:nvSpPr>
        <p:spPr>
          <a:xfrm>
            <a:off x="542431" y="3167758"/>
            <a:ext cx="134343" cy="503789"/>
          </a:xfrm>
          <a:custGeom>
            <a:avLst/>
            <a:gdLst/>
            <a:ahLst/>
            <a:cxnLst/>
            <a:rect l="0" t="0" r="0" b="0"/>
            <a:pathLst>
              <a:path>
                <a:moveTo>
                  <a:pt x="0" y="0"/>
                </a:moveTo>
                <a:lnTo>
                  <a:pt x="0" y="503789"/>
                </a:lnTo>
                <a:lnTo>
                  <a:pt x="134343" y="503789"/>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35" name="Freeform: Shape 34">
            <a:extLst>
              <a:ext uri="{FF2B5EF4-FFF2-40B4-BE49-F238E27FC236}">
                <a16:creationId xmlns:a16="http://schemas.microsoft.com/office/drawing/2014/main" id="{AFC5A1D4-6DC8-FAB9-3794-92296F3A16AE}"/>
              </a:ext>
            </a:extLst>
          </p:cNvPr>
          <p:cNvSpPr/>
          <p:nvPr/>
        </p:nvSpPr>
        <p:spPr>
          <a:xfrm>
            <a:off x="676775" y="3335688"/>
            <a:ext cx="1221982"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Đặc điểm dự án</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36" name="Freeform: Shape 35">
            <a:extLst>
              <a:ext uri="{FF2B5EF4-FFF2-40B4-BE49-F238E27FC236}">
                <a16:creationId xmlns:a16="http://schemas.microsoft.com/office/drawing/2014/main" id="{240958C5-1B24-1B59-AB15-1F5D86F715D0}"/>
              </a:ext>
            </a:extLst>
          </p:cNvPr>
          <p:cNvSpPr/>
          <p:nvPr/>
        </p:nvSpPr>
        <p:spPr>
          <a:xfrm>
            <a:off x="542431" y="3167758"/>
            <a:ext cx="134343" cy="1343438"/>
          </a:xfrm>
          <a:custGeom>
            <a:avLst/>
            <a:gdLst/>
            <a:ahLst/>
            <a:cxnLst/>
            <a:rect l="0" t="0" r="0" b="0"/>
            <a:pathLst>
              <a:path>
                <a:moveTo>
                  <a:pt x="0" y="0"/>
                </a:moveTo>
                <a:lnTo>
                  <a:pt x="0" y="1343438"/>
                </a:lnTo>
                <a:lnTo>
                  <a:pt x="134343" y="1343438"/>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37" name="Freeform: Shape 36">
            <a:extLst>
              <a:ext uri="{FF2B5EF4-FFF2-40B4-BE49-F238E27FC236}">
                <a16:creationId xmlns:a16="http://schemas.microsoft.com/office/drawing/2014/main" id="{959316CC-1CBA-1205-B740-C09034315A02}"/>
              </a:ext>
            </a:extLst>
          </p:cNvPr>
          <p:cNvSpPr/>
          <p:nvPr/>
        </p:nvSpPr>
        <p:spPr>
          <a:xfrm>
            <a:off x="676774" y="4175337"/>
            <a:ext cx="1221981"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Xác định các bên lq</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38" name="Freeform: Shape 37">
            <a:extLst>
              <a:ext uri="{FF2B5EF4-FFF2-40B4-BE49-F238E27FC236}">
                <a16:creationId xmlns:a16="http://schemas.microsoft.com/office/drawing/2014/main" id="{D906506F-56C9-B334-7C63-A7AC5A07FF46}"/>
              </a:ext>
            </a:extLst>
          </p:cNvPr>
          <p:cNvSpPr/>
          <p:nvPr/>
        </p:nvSpPr>
        <p:spPr>
          <a:xfrm>
            <a:off x="542431" y="3167758"/>
            <a:ext cx="134343" cy="2183087"/>
          </a:xfrm>
          <a:custGeom>
            <a:avLst/>
            <a:gdLst/>
            <a:ahLst/>
            <a:cxnLst/>
            <a:rect l="0" t="0" r="0" b="0"/>
            <a:pathLst>
              <a:path>
                <a:moveTo>
                  <a:pt x="0" y="0"/>
                </a:moveTo>
                <a:lnTo>
                  <a:pt x="0" y="2183087"/>
                </a:lnTo>
                <a:lnTo>
                  <a:pt x="134343" y="2183087"/>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39" name="Freeform: Shape 38">
            <a:extLst>
              <a:ext uri="{FF2B5EF4-FFF2-40B4-BE49-F238E27FC236}">
                <a16:creationId xmlns:a16="http://schemas.microsoft.com/office/drawing/2014/main" id="{54CED968-C870-AF85-5455-0085AA9E5AAE}"/>
              </a:ext>
            </a:extLst>
          </p:cNvPr>
          <p:cNvSpPr/>
          <p:nvPr/>
        </p:nvSpPr>
        <p:spPr>
          <a:xfrm>
            <a:off x="676775" y="5074403"/>
            <a:ext cx="1221980"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Mối liên hệ với yếu tố MT-XH</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40" name="Freeform: Shape 39">
            <a:extLst>
              <a:ext uri="{FF2B5EF4-FFF2-40B4-BE49-F238E27FC236}">
                <a16:creationId xmlns:a16="http://schemas.microsoft.com/office/drawing/2014/main" id="{75E17958-D9BE-DC0B-B035-AF14C19BFE30}"/>
              </a:ext>
            </a:extLst>
          </p:cNvPr>
          <p:cNvSpPr/>
          <p:nvPr/>
        </p:nvSpPr>
        <p:spPr>
          <a:xfrm>
            <a:off x="2372195" y="2496039"/>
            <a:ext cx="1490670" cy="671719"/>
          </a:xfrm>
          <a:custGeom>
            <a:avLst/>
            <a:gdLst>
              <a:gd name="connsiteX0" fmla="*/ 0 w 1343438"/>
              <a:gd name="connsiteY0" fmla="*/ 67172 h 671719"/>
              <a:gd name="connsiteX1" fmla="*/ 67172 w 1343438"/>
              <a:gd name="connsiteY1" fmla="*/ 0 h 671719"/>
              <a:gd name="connsiteX2" fmla="*/ 1276266 w 1343438"/>
              <a:gd name="connsiteY2" fmla="*/ 0 h 671719"/>
              <a:gd name="connsiteX3" fmla="*/ 1343438 w 1343438"/>
              <a:gd name="connsiteY3" fmla="*/ 67172 h 671719"/>
              <a:gd name="connsiteX4" fmla="*/ 1343438 w 1343438"/>
              <a:gd name="connsiteY4" fmla="*/ 604547 h 671719"/>
              <a:gd name="connsiteX5" fmla="*/ 1276266 w 1343438"/>
              <a:gd name="connsiteY5" fmla="*/ 671719 h 671719"/>
              <a:gd name="connsiteX6" fmla="*/ 67172 w 1343438"/>
              <a:gd name="connsiteY6" fmla="*/ 671719 h 671719"/>
              <a:gd name="connsiteX7" fmla="*/ 0 w 1343438"/>
              <a:gd name="connsiteY7" fmla="*/ 604547 h 671719"/>
              <a:gd name="connsiteX8" fmla="*/ 0 w 1343438"/>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3438" h="671719">
                <a:moveTo>
                  <a:pt x="0" y="67172"/>
                </a:moveTo>
                <a:cubicBezTo>
                  <a:pt x="0" y="30074"/>
                  <a:pt x="30074" y="0"/>
                  <a:pt x="67172" y="0"/>
                </a:cubicBezTo>
                <a:lnTo>
                  <a:pt x="1276266" y="0"/>
                </a:lnTo>
                <a:cubicBezTo>
                  <a:pt x="1313364" y="0"/>
                  <a:pt x="1343438" y="30074"/>
                  <a:pt x="1343438" y="67172"/>
                </a:cubicBezTo>
                <a:lnTo>
                  <a:pt x="1343438" y="604547"/>
                </a:lnTo>
                <a:cubicBezTo>
                  <a:pt x="1343438" y="641645"/>
                  <a:pt x="1313364" y="671719"/>
                  <a:pt x="1276266" y="671719"/>
                </a:cubicBezTo>
                <a:lnTo>
                  <a:pt x="67172" y="671719"/>
                </a:lnTo>
                <a:cubicBezTo>
                  <a:pt x="30074" y="671719"/>
                  <a:pt x="0" y="641645"/>
                  <a:pt x="0" y="604547"/>
                </a:cubicBezTo>
                <a:lnTo>
                  <a:pt x="0" y="67172"/>
                </a:lnTo>
                <a:close/>
              </a:path>
            </a:pathLst>
          </a:custGeom>
          <a:solidFill>
            <a:srgbClr val="17406D">
              <a:hueOff val="0"/>
              <a:satOff val="0"/>
              <a:lumOff val="0"/>
              <a:alphaOff val="0"/>
            </a:srgbClr>
          </a:solidFill>
          <a:ln w="25400" cap="flat" cmpd="sng" algn="ctr">
            <a:solidFill>
              <a:srgbClr val="DBEFF9">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FFFFFF"/>
                </a:solidFill>
                <a:effectLst/>
                <a:uLnTx/>
                <a:uFillTx/>
                <a:latin typeface="Arial"/>
                <a:ea typeface="+mn-ea"/>
                <a:cs typeface="+mn-cs"/>
                <a:sym typeface="Arial"/>
              </a:rPr>
              <a:t>Nhận diện rủi ro</a:t>
            </a:r>
            <a:endParaRPr kumimoji="0" lang="en-US" sz="15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41" name="Freeform: Shape 40">
            <a:extLst>
              <a:ext uri="{FF2B5EF4-FFF2-40B4-BE49-F238E27FC236}">
                <a16:creationId xmlns:a16="http://schemas.microsoft.com/office/drawing/2014/main" id="{B92E91E9-D5FD-936D-84EF-630F15DDD23B}"/>
              </a:ext>
            </a:extLst>
          </p:cNvPr>
          <p:cNvSpPr/>
          <p:nvPr/>
        </p:nvSpPr>
        <p:spPr>
          <a:xfrm>
            <a:off x="2506539" y="3167758"/>
            <a:ext cx="134343" cy="503789"/>
          </a:xfrm>
          <a:custGeom>
            <a:avLst/>
            <a:gdLst/>
            <a:ahLst/>
            <a:cxnLst/>
            <a:rect l="0" t="0" r="0" b="0"/>
            <a:pathLst>
              <a:path>
                <a:moveTo>
                  <a:pt x="0" y="0"/>
                </a:moveTo>
                <a:lnTo>
                  <a:pt x="0" y="503789"/>
                </a:lnTo>
                <a:lnTo>
                  <a:pt x="134343" y="503789"/>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42" name="Freeform: Shape 41">
            <a:extLst>
              <a:ext uri="{FF2B5EF4-FFF2-40B4-BE49-F238E27FC236}">
                <a16:creationId xmlns:a16="http://schemas.microsoft.com/office/drawing/2014/main" id="{976F9DD2-D94E-AD20-4468-823BF66EBDED}"/>
              </a:ext>
            </a:extLst>
          </p:cNvPr>
          <p:cNvSpPr/>
          <p:nvPr/>
        </p:nvSpPr>
        <p:spPr>
          <a:xfrm>
            <a:off x="2640883" y="3335688"/>
            <a:ext cx="1312494"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Yếu tố tác động</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43" name="Freeform: Shape 42">
            <a:extLst>
              <a:ext uri="{FF2B5EF4-FFF2-40B4-BE49-F238E27FC236}">
                <a16:creationId xmlns:a16="http://schemas.microsoft.com/office/drawing/2014/main" id="{5422AD6F-73EF-B020-C945-3C1E1D7F68C8}"/>
              </a:ext>
            </a:extLst>
          </p:cNvPr>
          <p:cNvSpPr/>
          <p:nvPr/>
        </p:nvSpPr>
        <p:spPr>
          <a:xfrm>
            <a:off x="2506539" y="3167758"/>
            <a:ext cx="134343" cy="1343438"/>
          </a:xfrm>
          <a:custGeom>
            <a:avLst/>
            <a:gdLst/>
            <a:ahLst/>
            <a:cxnLst/>
            <a:rect l="0" t="0" r="0" b="0"/>
            <a:pathLst>
              <a:path>
                <a:moveTo>
                  <a:pt x="0" y="0"/>
                </a:moveTo>
                <a:lnTo>
                  <a:pt x="0" y="1343438"/>
                </a:lnTo>
                <a:lnTo>
                  <a:pt x="134343" y="1343438"/>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44" name="Freeform: Shape 43">
            <a:extLst>
              <a:ext uri="{FF2B5EF4-FFF2-40B4-BE49-F238E27FC236}">
                <a16:creationId xmlns:a16="http://schemas.microsoft.com/office/drawing/2014/main" id="{D9CD7CD5-871A-12D8-E79B-8FCC30B9C2DF}"/>
              </a:ext>
            </a:extLst>
          </p:cNvPr>
          <p:cNvSpPr/>
          <p:nvPr/>
        </p:nvSpPr>
        <p:spPr>
          <a:xfrm>
            <a:off x="2640883" y="4175337"/>
            <a:ext cx="1312492"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Thu thập thông tin</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45" name="Freeform: Shape 44">
            <a:extLst>
              <a:ext uri="{FF2B5EF4-FFF2-40B4-BE49-F238E27FC236}">
                <a16:creationId xmlns:a16="http://schemas.microsoft.com/office/drawing/2014/main" id="{E48AAF4F-81F5-B3A0-C531-E7CE4384B390}"/>
              </a:ext>
            </a:extLst>
          </p:cNvPr>
          <p:cNvSpPr/>
          <p:nvPr/>
        </p:nvSpPr>
        <p:spPr>
          <a:xfrm>
            <a:off x="4261353" y="2496039"/>
            <a:ext cx="1689345" cy="671719"/>
          </a:xfrm>
          <a:custGeom>
            <a:avLst/>
            <a:gdLst>
              <a:gd name="connsiteX0" fmla="*/ 0 w 1343438"/>
              <a:gd name="connsiteY0" fmla="*/ 67172 h 671719"/>
              <a:gd name="connsiteX1" fmla="*/ 67172 w 1343438"/>
              <a:gd name="connsiteY1" fmla="*/ 0 h 671719"/>
              <a:gd name="connsiteX2" fmla="*/ 1276266 w 1343438"/>
              <a:gd name="connsiteY2" fmla="*/ 0 h 671719"/>
              <a:gd name="connsiteX3" fmla="*/ 1343438 w 1343438"/>
              <a:gd name="connsiteY3" fmla="*/ 67172 h 671719"/>
              <a:gd name="connsiteX4" fmla="*/ 1343438 w 1343438"/>
              <a:gd name="connsiteY4" fmla="*/ 604547 h 671719"/>
              <a:gd name="connsiteX5" fmla="*/ 1276266 w 1343438"/>
              <a:gd name="connsiteY5" fmla="*/ 671719 h 671719"/>
              <a:gd name="connsiteX6" fmla="*/ 67172 w 1343438"/>
              <a:gd name="connsiteY6" fmla="*/ 671719 h 671719"/>
              <a:gd name="connsiteX7" fmla="*/ 0 w 1343438"/>
              <a:gd name="connsiteY7" fmla="*/ 604547 h 671719"/>
              <a:gd name="connsiteX8" fmla="*/ 0 w 1343438"/>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3438" h="671719">
                <a:moveTo>
                  <a:pt x="0" y="67172"/>
                </a:moveTo>
                <a:cubicBezTo>
                  <a:pt x="0" y="30074"/>
                  <a:pt x="30074" y="0"/>
                  <a:pt x="67172" y="0"/>
                </a:cubicBezTo>
                <a:lnTo>
                  <a:pt x="1276266" y="0"/>
                </a:lnTo>
                <a:cubicBezTo>
                  <a:pt x="1313364" y="0"/>
                  <a:pt x="1343438" y="30074"/>
                  <a:pt x="1343438" y="67172"/>
                </a:cubicBezTo>
                <a:lnTo>
                  <a:pt x="1343438" y="604547"/>
                </a:lnTo>
                <a:cubicBezTo>
                  <a:pt x="1343438" y="641645"/>
                  <a:pt x="1313364" y="671719"/>
                  <a:pt x="1276266" y="671719"/>
                </a:cubicBezTo>
                <a:lnTo>
                  <a:pt x="67172" y="671719"/>
                </a:lnTo>
                <a:cubicBezTo>
                  <a:pt x="30074" y="671719"/>
                  <a:pt x="0" y="641645"/>
                  <a:pt x="0" y="604547"/>
                </a:cubicBezTo>
                <a:lnTo>
                  <a:pt x="0" y="67172"/>
                </a:lnTo>
                <a:close/>
              </a:path>
            </a:pathLst>
          </a:custGeom>
          <a:solidFill>
            <a:srgbClr val="17406D">
              <a:hueOff val="0"/>
              <a:satOff val="0"/>
              <a:lumOff val="0"/>
              <a:alphaOff val="0"/>
            </a:srgbClr>
          </a:solidFill>
          <a:ln w="25400" cap="flat" cmpd="sng" algn="ctr">
            <a:solidFill>
              <a:srgbClr val="DBEFF9">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FFFFFF"/>
                </a:solidFill>
                <a:effectLst/>
                <a:uLnTx/>
                <a:uFillTx/>
                <a:latin typeface="Arial"/>
                <a:ea typeface="+mn-ea"/>
                <a:cs typeface="+mn-cs"/>
                <a:sym typeface="Arial"/>
              </a:rPr>
              <a:t>Phân tích &amp; đánh giá rủi ro</a:t>
            </a:r>
            <a:endParaRPr kumimoji="0" lang="en-US" sz="15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46" name="Freeform: Shape 45">
            <a:extLst>
              <a:ext uri="{FF2B5EF4-FFF2-40B4-BE49-F238E27FC236}">
                <a16:creationId xmlns:a16="http://schemas.microsoft.com/office/drawing/2014/main" id="{0E839956-49A1-29E7-506A-A86526266E14}"/>
              </a:ext>
            </a:extLst>
          </p:cNvPr>
          <p:cNvSpPr/>
          <p:nvPr/>
        </p:nvSpPr>
        <p:spPr>
          <a:xfrm>
            <a:off x="4395698" y="3167758"/>
            <a:ext cx="134343" cy="503789"/>
          </a:xfrm>
          <a:custGeom>
            <a:avLst/>
            <a:gdLst/>
            <a:ahLst/>
            <a:cxnLst/>
            <a:rect l="0" t="0" r="0" b="0"/>
            <a:pathLst>
              <a:path>
                <a:moveTo>
                  <a:pt x="0" y="0"/>
                </a:moveTo>
                <a:lnTo>
                  <a:pt x="0" y="503789"/>
                </a:lnTo>
                <a:lnTo>
                  <a:pt x="134343" y="503789"/>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47" name="Freeform: Shape 46">
            <a:extLst>
              <a:ext uri="{FF2B5EF4-FFF2-40B4-BE49-F238E27FC236}">
                <a16:creationId xmlns:a16="http://schemas.microsoft.com/office/drawing/2014/main" id="{2FCFD507-DC0A-EDB9-C1A7-B490B8B695F1}"/>
              </a:ext>
            </a:extLst>
          </p:cNvPr>
          <p:cNvSpPr/>
          <p:nvPr/>
        </p:nvSpPr>
        <p:spPr>
          <a:xfrm>
            <a:off x="4530040" y="3335688"/>
            <a:ext cx="1555003"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Phân loại biện pháp</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48" name="Freeform: Shape 47">
            <a:extLst>
              <a:ext uri="{FF2B5EF4-FFF2-40B4-BE49-F238E27FC236}">
                <a16:creationId xmlns:a16="http://schemas.microsoft.com/office/drawing/2014/main" id="{8E64F7D9-6D5A-6F0D-4FB4-E94EFB0C6425}"/>
              </a:ext>
            </a:extLst>
          </p:cNvPr>
          <p:cNvSpPr/>
          <p:nvPr/>
        </p:nvSpPr>
        <p:spPr>
          <a:xfrm>
            <a:off x="4395698" y="3167758"/>
            <a:ext cx="134343" cy="1343438"/>
          </a:xfrm>
          <a:custGeom>
            <a:avLst/>
            <a:gdLst/>
            <a:ahLst/>
            <a:cxnLst/>
            <a:rect l="0" t="0" r="0" b="0"/>
            <a:pathLst>
              <a:path>
                <a:moveTo>
                  <a:pt x="0" y="0"/>
                </a:moveTo>
                <a:lnTo>
                  <a:pt x="0" y="1343438"/>
                </a:lnTo>
                <a:lnTo>
                  <a:pt x="134343" y="1343438"/>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49" name="Freeform: Shape 48">
            <a:extLst>
              <a:ext uri="{FF2B5EF4-FFF2-40B4-BE49-F238E27FC236}">
                <a16:creationId xmlns:a16="http://schemas.microsoft.com/office/drawing/2014/main" id="{1A047D77-710C-C0F2-8001-02E34BCB04F7}"/>
              </a:ext>
            </a:extLst>
          </p:cNvPr>
          <p:cNvSpPr/>
          <p:nvPr/>
        </p:nvSpPr>
        <p:spPr>
          <a:xfrm>
            <a:off x="4530040" y="4175337"/>
            <a:ext cx="1555003"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BP kỹ thuật: xử lý, giám sát</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50" name="Freeform: Shape 49">
            <a:extLst>
              <a:ext uri="{FF2B5EF4-FFF2-40B4-BE49-F238E27FC236}">
                <a16:creationId xmlns:a16="http://schemas.microsoft.com/office/drawing/2014/main" id="{AFB7086F-F4B1-BC2F-415D-C459AD0B79B9}"/>
              </a:ext>
            </a:extLst>
          </p:cNvPr>
          <p:cNvSpPr/>
          <p:nvPr/>
        </p:nvSpPr>
        <p:spPr>
          <a:xfrm>
            <a:off x="4395698" y="3167758"/>
            <a:ext cx="134343" cy="2183087"/>
          </a:xfrm>
          <a:custGeom>
            <a:avLst/>
            <a:gdLst/>
            <a:ahLst/>
            <a:cxnLst/>
            <a:rect l="0" t="0" r="0" b="0"/>
            <a:pathLst>
              <a:path>
                <a:moveTo>
                  <a:pt x="0" y="0"/>
                </a:moveTo>
                <a:lnTo>
                  <a:pt x="0" y="2183087"/>
                </a:lnTo>
                <a:lnTo>
                  <a:pt x="134343" y="2183087"/>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51" name="Freeform: Shape 50">
            <a:extLst>
              <a:ext uri="{FF2B5EF4-FFF2-40B4-BE49-F238E27FC236}">
                <a16:creationId xmlns:a16="http://schemas.microsoft.com/office/drawing/2014/main" id="{3C54142B-CE82-68CA-BA5F-FB34CF5497F6}"/>
              </a:ext>
            </a:extLst>
          </p:cNvPr>
          <p:cNvSpPr/>
          <p:nvPr/>
        </p:nvSpPr>
        <p:spPr>
          <a:xfrm>
            <a:off x="4530040" y="5014986"/>
            <a:ext cx="1555003"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BP hành chính: quy trình vận hành</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52" name="Freeform: Shape 51">
            <a:extLst>
              <a:ext uri="{FF2B5EF4-FFF2-40B4-BE49-F238E27FC236}">
                <a16:creationId xmlns:a16="http://schemas.microsoft.com/office/drawing/2014/main" id="{1AD60648-9F65-2ADA-0047-4F203C89F6E8}"/>
              </a:ext>
            </a:extLst>
          </p:cNvPr>
          <p:cNvSpPr/>
          <p:nvPr/>
        </p:nvSpPr>
        <p:spPr>
          <a:xfrm>
            <a:off x="4395698" y="3167758"/>
            <a:ext cx="134343" cy="3022736"/>
          </a:xfrm>
          <a:custGeom>
            <a:avLst/>
            <a:gdLst/>
            <a:ahLst/>
            <a:cxnLst/>
            <a:rect l="0" t="0" r="0" b="0"/>
            <a:pathLst>
              <a:path>
                <a:moveTo>
                  <a:pt x="0" y="0"/>
                </a:moveTo>
                <a:lnTo>
                  <a:pt x="0" y="3022736"/>
                </a:lnTo>
                <a:lnTo>
                  <a:pt x="134343" y="3022736"/>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53" name="Freeform: Shape 52">
            <a:extLst>
              <a:ext uri="{FF2B5EF4-FFF2-40B4-BE49-F238E27FC236}">
                <a16:creationId xmlns:a16="http://schemas.microsoft.com/office/drawing/2014/main" id="{940D7064-BC16-438C-59E5-2272CB0BF65D}"/>
              </a:ext>
            </a:extLst>
          </p:cNvPr>
          <p:cNvSpPr/>
          <p:nvPr/>
        </p:nvSpPr>
        <p:spPr>
          <a:xfrm>
            <a:off x="4530041" y="5854636"/>
            <a:ext cx="1555002"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BP cộng đồng</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54" name="Freeform: Shape 53">
            <a:extLst>
              <a:ext uri="{FF2B5EF4-FFF2-40B4-BE49-F238E27FC236}">
                <a16:creationId xmlns:a16="http://schemas.microsoft.com/office/drawing/2014/main" id="{3D026E5F-CB89-8B05-EF04-6EEC9AF944C2}"/>
              </a:ext>
            </a:extLst>
          </p:cNvPr>
          <p:cNvSpPr/>
          <p:nvPr/>
        </p:nvSpPr>
        <p:spPr>
          <a:xfrm>
            <a:off x="6345387" y="2496039"/>
            <a:ext cx="1343438" cy="671719"/>
          </a:xfrm>
          <a:custGeom>
            <a:avLst/>
            <a:gdLst>
              <a:gd name="connsiteX0" fmla="*/ 0 w 1343438"/>
              <a:gd name="connsiteY0" fmla="*/ 67172 h 671719"/>
              <a:gd name="connsiteX1" fmla="*/ 67172 w 1343438"/>
              <a:gd name="connsiteY1" fmla="*/ 0 h 671719"/>
              <a:gd name="connsiteX2" fmla="*/ 1276266 w 1343438"/>
              <a:gd name="connsiteY2" fmla="*/ 0 h 671719"/>
              <a:gd name="connsiteX3" fmla="*/ 1343438 w 1343438"/>
              <a:gd name="connsiteY3" fmla="*/ 67172 h 671719"/>
              <a:gd name="connsiteX4" fmla="*/ 1343438 w 1343438"/>
              <a:gd name="connsiteY4" fmla="*/ 604547 h 671719"/>
              <a:gd name="connsiteX5" fmla="*/ 1276266 w 1343438"/>
              <a:gd name="connsiteY5" fmla="*/ 671719 h 671719"/>
              <a:gd name="connsiteX6" fmla="*/ 67172 w 1343438"/>
              <a:gd name="connsiteY6" fmla="*/ 671719 h 671719"/>
              <a:gd name="connsiteX7" fmla="*/ 0 w 1343438"/>
              <a:gd name="connsiteY7" fmla="*/ 604547 h 671719"/>
              <a:gd name="connsiteX8" fmla="*/ 0 w 1343438"/>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3438" h="671719">
                <a:moveTo>
                  <a:pt x="0" y="67172"/>
                </a:moveTo>
                <a:cubicBezTo>
                  <a:pt x="0" y="30074"/>
                  <a:pt x="30074" y="0"/>
                  <a:pt x="67172" y="0"/>
                </a:cubicBezTo>
                <a:lnTo>
                  <a:pt x="1276266" y="0"/>
                </a:lnTo>
                <a:cubicBezTo>
                  <a:pt x="1313364" y="0"/>
                  <a:pt x="1343438" y="30074"/>
                  <a:pt x="1343438" y="67172"/>
                </a:cubicBezTo>
                <a:lnTo>
                  <a:pt x="1343438" y="604547"/>
                </a:lnTo>
                <a:cubicBezTo>
                  <a:pt x="1343438" y="641645"/>
                  <a:pt x="1313364" y="671719"/>
                  <a:pt x="1276266" y="671719"/>
                </a:cubicBezTo>
                <a:lnTo>
                  <a:pt x="67172" y="671719"/>
                </a:lnTo>
                <a:cubicBezTo>
                  <a:pt x="30074" y="671719"/>
                  <a:pt x="0" y="641645"/>
                  <a:pt x="0" y="604547"/>
                </a:cubicBezTo>
                <a:lnTo>
                  <a:pt x="0" y="67172"/>
                </a:lnTo>
                <a:close/>
              </a:path>
            </a:pathLst>
          </a:custGeom>
          <a:solidFill>
            <a:srgbClr val="17406D">
              <a:hueOff val="0"/>
              <a:satOff val="0"/>
              <a:lumOff val="0"/>
              <a:alphaOff val="0"/>
            </a:srgbClr>
          </a:solidFill>
          <a:ln w="25400" cap="flat" cmpd="sng" algn="ctr">
            <a:solidFill>
              <a:srgbClr val="DBEFF9">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FFFFFF"/>
                </a:solidFill>
                <a:effectLst/>
                <a:uLnTx/>
                <a:uFillTx/>
                <a:latin typeface="Arial"/>
                <a:ea typeface="+mn-ea"/>
                <a:cs typeface="+mn-cs"/>
                <a:sym typeface="Arial"/>
              </a:rPr>
              <a:t>Kế hoạch hành động</a:t>
            </a:r>
            <a:endParaRPr kumimoji="0" lang="en-US" sz="15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55" name="Freeform: Shape 54">
            <a:extLst>
              <a:ext uri="{FF2B5EF4-FFF2-40B4-BE49-F238E27FC236}">
                <a16:creationId xmlns:a16="http://schemas.microsoft.com/office/drawing/2014/main" id="{E68AF9DF-083D-6B9C-F58F-1480562BCC5C}"/>
              </a:ext>
            </a:extLst>
          </p:cNvPr>
          <p:cNvSpPr/>
          <p:nvPr/>
        </p:nvSpPr>
        <p:spPr>
          <a:xfrm>
            <a:off x="6479731" y="3167758"/>
            <a:ext cx="134343" cy="503789"/>
          </a:xfrm>
          <a:custGeom>
            <a:avLst/>
            <a:gdLst/>
            <a:ahLst/>
            <a:cxnLst/>
            <a:rect l="0" t="0" r="0" b="0"/>
            <a:pathLst>
              <a:path>
                <a:moveTo>
                  <a:pt x="0" y="0"/>
                </a:moveTo>
                <a:lnTo>
                  <a:pt x="0" y="503789"/>
                </a:lnTo>
                <a:lnTo>
                  <a:pt x="134343" y="503789"/>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56" name="Freeform: Shape 55">
            <a:extLst>
              <a:ext uri="{FF2B5EF4-FFF2-40B4-BE49-F238E27FC236}">
                <a16:creationId xmlns:a16="http://schemas.microsoft.com/office/drawing/2014/main" id="{9C8DE73F-B8F9-CEBE-A35A-8418E06E7334}"/>
              </a:ext>
            </a:extLst>
          </p:cNvPr>
          <p:cNvSpPr/>
          <p:nvPr/>
        </p:nvSpPr>
        <p:spPr>
          <a:xfrm>
            <a:off x="6614075" y="3335688"/>
            <a:ext cx="1074750"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Lập bảng kế hoạch</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57" name="Freeform: Shape 56">
            <a:extLst>
              <a:ext uri="{FF2B5EF4-FFF2-40B4-BE49-F238E27FC236}">
                <a16:creationId xmlns:a16="http://schemas.microsoft.com/office/drawing/2014/main" id="{79D4EB6B-5D66-6187-9233-215CF3D311D7}"/>
              </a:ext>
            </a:extLst>
          </p:cNvPr>
          <p:cNvSpPr/>
          <p:nvPr/>
        </p:nvSpPr>
        <p:spPr>
          <a:xfrm>
            <a:off x="6479731" y="3167758"/>
            <a:ext cx="134343" cy="1343438"/>
          </a:xfrm>
          <a:custGeom>
            <a:avLst/>
            <a:gdLst/>
            <a:ahLst/>
            <a:cxnLst/>
            <a:rect l="0" t="0" r="0" b="0"/>
            <a:pathLst>
              <a:path>
                <a:moveTo>
                  <a:pt x="0" y="0"/>
                </a:moveTo>
                <a:lnTo>
                  <a:pt x="0" y="1343438"/>
                </a:lnTo>
                <a:lnTo>
                  <a:pt x="134343" y="1343438"/>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58" name="Freeform: Shape 57">
            <a:extLst>
              <a:ext uri="{FF2B5EF4-FFF2-40B4-BE49-F238E27FC236}">
                <a16:creationId xmlns:a16="http://schemas.microsoft.com/office/drawing/2014/main" id="{260C13DD-AAD0-9565-9141-AC144253C078}"/>
              </a:ext>
            </a:extLst>
          </p:cNvPr>
          <p:cNvSpPr/>
          <p:nvPr/>
        </p:nvSpPr>
        <p:spPr>
          <a:xfrm>
            <a:off x="6614075" y="4175337"/>
            <a:ext cx="1074750"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Phù hợp rủi ro</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59" name="Freeform: Shape 58">
            <a:extLst>
              <a:ext uri="{FF2B5EF4-FFF2-40B4-BE49-F238E27FC236}">
                <a16:creationId xmlns:a16="http://schemas.microsoft.com/office/drawing/2014/main" id="{48DD9970-967B-0720-11D5-9407756E633A}"/>
              </a:ext>
            </a:extLst>
          </p:cNvPr>
          <p:cNvSpPr/>
          <p:nvPr/>
        </p:nvSpPr>
        <p:spPr>
          <a:xfrm>
            <a:off x="8024685" y="2496039"/>
            <a:ext cx="1343438" cy="671719"/>
          </a:xfrm>
          <a:custGeom>
            <a:avLst/>
            <a:gdLst>
              <a:gd name="connsiteX0" fmla="*/ 0 w 1343438"/>
              <a:gd name="connsiteY0" fmla="*/ 67172 h 671719"/>
              <a:gd name="connsiteX1" fmla="*/ 67172 w 1343438"/>
              <a:gd name="connsiteY1" fmla="*/ 0 h 671719"/>
              <a:gd name="connsiteX2" fmla="*/ 1276266 w 1343438"/>
              <a:gd name="connsiteY2" fmla="*/ 0 h 671719"/>
              <a:gd name="connsiteX3" fmla="*/ 1343438 w 1343438"/>
              <a:gd name="connsiteY3" fmla="*/ 67172 h 671719"/>
              <a:gd name="connsiteX4" fmla="*/ 1343438 w 1343438"/>
              <a:gd name="connsiteY4" fmla="*/ 604547 h 671719"/>
              <a:gd name="connsiteX5" fmla="*/ 1276266 w 1343438"/>
              <a:gd name="connsiteY5" fmla="*/ 671719 h 671719"/>
              <a:gd name="connsiteX6" fmla="*/ 67172 w 1343438"/>
              <a:gd name="connsiteY6" fmla="*/ 671719 h 671719"/>
              <a:gd name="connsiteX7" fmla="*/ 0 w 1343438"/>
              <a:gd name="connsiteY7" fmla="*/ 604547 h 671719"/>
              <a:gd name="connsiteX8" fmla="*/ 0 w 1343438"/>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3438" h="671719">
                <a:moveTo>
                  <a:pt x="0" y="67172"/>
                </a:moveTo>
                <a:cubicBezTo>
                  <a:pt x="0" y="30074"/>
                  <a:pt x="30074" y="0"/>
                  <a:pt x="67172" y="0"/>
                </a:cubicBezTo>
                <a:lnTo>
                  <a:pt x="1276266" y="0"/>
                </a:lnTo>
                <a:cubicBezTo>
                  <a:pt x="1313364" y="0"/>
                  <a:pt x="1343438" y="30074"/>
                  <a:pt x="1343438" y="67172"/>
                </a:cubicBezTo>
                <a:lnTo>
                  <a:pt x="1343438" y="604547"/>
                </a:lnTo>
                <a:cubicBezTo>
                  <a:pt x="1343438" y="641645"/>
                  <a:pt x="1313364" y="671719"/>
                  <a:pt x="1276266" y="671719"/>
                </a:cubicBezTo>
                <a:lnTo>
                  <a:pt x="67172" y="671719"/>
                </a:lnTo>
                <a:cubicBezTo>
                  <a:pt x="30074" y="671719"/>
                  <a:pt x="0" y="641645"/>
                  <a:pt x="0" y="604547"/>
                </a:cubicBezTo>
                <a:lnTo>
                  <a:pt x="0" y="67172"/>
                </a:lnTo>
                <a:close/>
              </a:path>
            </a:pathLst>
          </a:custGeom>
          <a:solidFill>
            <a:srgbClr val="17406D">
              <a:hueOff val="0"/>
              <a:satOff val="0"/>
              <a:lumOff val="0"/>
              <a:alphaOff val="0"/>
            </a:srgbClr>
          </a:solidFill>
          <a:ln w="25400" cap="flat" cmpd="sng" algn="ctr">
            <a:solidFill>
              <a:srgbClr val="DBEFF9">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FFFFFF"/>
                </a:solidFill>
                <a:effectLst/>
                <a:uLnTx/>
                <a:uFillTx/>
                <a:latin typeface="Arial"/>
                <a:ea typeface="+mn-ea"/>
                <a:cs typeface="+mn-cs"/>
                <a:sym typeface="Arial"/>
              </a:rPr>
              <a:t>Tham vấn &amp; công khai</a:t>
            </a:r>
            <a:endParaRPr kumimoji="0" lang="en-US" sz="15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60" name="Freeform: Shape 59">
            <a:extLst>
              <a:ext uri="{FF2B5EF4-FFF2-40B4-BE49-F238E27FC236}">
                <a16:creationId xmlns:a16="http://schemas.microsoft.com/office/drawing/2014/main" id="{C85B0580-A654-F330-1A90-FE3583BAAEF0}"/>
              </a:ext>
            </a:extLst>
          </p:cNvPr>
          <p:cNvSpPr/>
          <p:nvPr/>
        </p:nvSpPr>
        <p:spPr>
          <a:xfrm>
            <a:off x="8159029" y="3167758"/>
            <a:ext cx="134343" cy="503789"/>
          </a:xfrm>
          <a:custGeom>
            <a:avLst/>
            <a:gdLst/>
            <a:ahLst/>
            <a:cxnLst/>
            <a:rect l="0" t="0" r="0" b="0"/>
            <a:pathLst>
              <a:path>
                <a:moveTo>
                  <a:pt x="0" y="0"/>
                </a:moveTo>
                <a:lnTo>
                  <a:pt x="0" y="503789"/>
                </a:lnTo>
                <a:lnTo>
                  <a:pt x="134343" y="503789"/>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61" name="Freeform: Shape 60">
            <a:extLst>
              <a:ext uri="{FF2B5EF4-FFF2-40B4-BE49-F238E27FC236}">
                <a16:creationId xmlns:a16="http://schemas.microsoft.com/office/drawing/2014/main" id="{3E3B605D-95FD-8FBA-7356-4ADFFDB467A1}"/>
              </a:ext>
            </a:extLst>
          </p:cNvPr>
          <p:cNvSpPr/>
          <p:nvPr/>
        </p:nvSpPr>
        <p:spPr>
          <a:xfrm>
            <a:off x="8293373" y="3335688"/>
            <a:ext cx="1343438"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Tham vấn cộng đồng</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62" name="Freeform: Shape 61">
            <a:extLst>
              <a:ext uri="{FF2B5EF4-FFF2-40B4-BE49-F238E27FC236}">
                <a16:creationId xmlns:a16="http://schemas.microsoft.com/office/drawing/2014/main" id="{DDE65A53-0456-2F0D-405E-F53FD5196CF1}"/>
              </a:ext>
            </a:extLst>
          </p:cNvPr>
          <p:cNvSpPr/>
          <p:nvPr/>
        </p:nvSpPr>
        <p:spPr>
          <a:xfrm>
            <a:off x="8159029" y="3167758"/>
            <a:ext cx="134343" cy="1343438"/>
          </a:xfrm>
          <a:custGeom>
            <a:avLst/>
            <a:gdLst/>
            <a:ahLst/>
            <a:cxnLst/>
            <a:rect l="0" t="0" r="0" b="0"/>
            <a:pathLst>
              <a:path>
                <a:moveTo>
                  <a:pt x="0" y="0"/>
                </a:moveTo>
                <a:lnTo>
                  <a:pt x="0" y="1343438"/>
                </a:lnTo>
                <a:lnTo>
                  <a:pt x="134343" y="1343438"/>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63" name="Freeform: Shape 62">
            <a:extLst>
              <a:ext uri="{FF2B5EF4-FFF2-40B4-BE49-F238E27FC236}">
                <a16:creationId xmlns:a16="http://schemas.microsoft.com/office/drawing/2014/main" id="{60AA223F-E26A-E1CA-7231-945F0F35974B}"/>
              </a:ext>
            </a:extLst>
          </p:cNvPr>
          <p:cNvSpPr/>
          <p:nvPr/>
        </p:nvSpPr>
        <p:spPr>
          <a:xfrm>
            <a:off x="8293373" y="4175337"/>
            <a:ext cx="1343438"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Phản hồi &amp; điều chỉnh kế hoạch</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66" name="Freeform: Shape 65">
            <a:extLst>
              <a:ext uri="{FF2B5EF4-FFF2-40B4-BE49-F238E27FC236}">
                <a16:creationId xmlns:a16="http://schemas.microsoft.com/office/drawing/2014/main" id="{93FB9164-96D3-AD47-8FEA-8012CF8AF642}"/>
              </a:ext>
            </a:extLst>
          </p:cNvPr>
          <p:cNvSpPr/>
          <p:nvPr/>
        </p:nvSpPr>
        <p:spPr>
          <a:xfrm>
            <a:off x="10005967" y="2480799"/>
            <a:ext cx="1612126" cy="671719"/>
          </a:xfrm>
          <a:custGeom>
            <a:avLst/>
            <a:gdLst>
              <a:gd name="connsiteX0" fmla="*/ 0 w 1343438"/>
              <a:gd name="connsiteY0" fmla="*/ 67172 h 671719"/>
              <a:gd name="connsiteX1" fmla="*/ 67172 w 1343438"/>
              <a:gd name="connsiteY1" fmla="*/ 0 h 671719"/>
              <a:gd name="connsiteX2" fmla="*/ 1276266 w 1343438"/>
              <a:gd name="connsiteY2" fmla="*/ 0 h 671719"/>
              <a:gd name="connsiteX3" fmla="*/ 1343438 w 1343438"/>
              <a:gd name="connsiteY3" fmla="*/ 67172 h 671719"/>
              <a:gd name="connsiteX4" fmla="*/ 1343438 w 1343438"/>
              <a:gd name="connsiteY4" fmla="*/ 604547 h 671719"/>
              <a:gd name="connsiteX5" fmla="*/ 1276266 w 1343438"/>
              <a:gd name="connsiteY5" fmla="*/ 671719 h 671719"/>
              <a:gd name="connsiteX6" fmla="*/ 67172 w 1343438"/>
              <a:gd name="connsiteY6" fmla="*/ 671719 h 671719"/>
              <a:gd name="connsiteX7" fmla="*/ 0 w 1343438"/>
              <a:gd name="connsiteY7" fmla="*/ 604547 h 671719"/>
              <a:gd name="connsiteX8" fmla="*/ 0 w 1343438"/>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3438" h="671719">
                <a:moveTo>
                  <a:pt x="0" y="67172"/>
                </a:moveTo>
                <a:cubicBezTo>
                  <a:pt x="0" y="30074"/>
                  <a:pt x="30074" y="0"/>
                  <a:pt x="67172" y="0"/>
                </a:cubicBezTo>
                <a:lnTo>
                  <a:pt x="1276266" y="0"/>
                </a:lnTo>
                <a:cubicBezTo>
                  <a:pt x="1313364" y="0"/>
                  <a:pt x="1343438" y="30074"/>
                  <a:pt x="1343438" y="67172"/>
                </a:cubicBezTo>
                <a:lnTo>
                  <a:pt x="1343438" y="604547"/>
                </a:lnTo>
                <a:cubicBezTo>
                  <a:pt x="1343438" y="641645"/>
                  <a:pt x="1313364" y="671719"/>
                  <a:pt x="1276266" y="671719"/>
                </a:cubicBezTo>
                <a:lnTo>
                  <a:pt x="67172" y="671719"/>
                </a:lnTo>
                <a:cubicBezTo>
                  <a:pt x="30074" y="671719"/>
                  <a:pt x="0" y="641645"/>
                  <a:pt x="0" y="604547"/>
                </a:cubicBezTo>
                <a:lnTo>
                  <a:pt x="0" y="67172"/>
                </a:lnTo>
                <a:close/>
              </a:path>
            </a:pathLst>
          </a:custGeom>
          <a:solidFill>
            <a:srgbClr val="17406D">
              <a:hueOff val="0"/>
              <a:satOff val="0"/>
              <a:lumOff val="0"/>
              <a:alphaOff val="0"/>
            </a:srgbClr>
          </a:solidFill>
          <a:ln w="25400" cap="flat" cmpd="sng" algn="ctr">
            <a:solidFill>
              <a:srgbClr val="DBEFF9">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FFFFFF"/>
                </a:solidFill>
                <a:effectLst/>
                <a:uLnTx/>
                <a:uFillTx/>
                <a:latin typeface="Arial"/>
                <a:ea typeface="+mn-ea"/>
                <a:cs typeface="+mn-cs"/>
                <a:sym typeface="Arial"/>
              </a:rPr>
              <a:t>Theo dõi, đánh giá định kỳ</a:t>
            </a:r>
            <a:endParaRPr kumimoji="0" lang="en-US" sz="15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67" name="Freeform: Shape 66">
            <a:extLst>
              <a:ext uri="{FF2B5EF4-FFF2-40B4-BE49-F238E27FC236}">
                <a16:creationId xmlns:a16="http://schemas.microsoft.com/office/drawing/2014/main" id="{A71BAACF-1B15-25D4-6B4C-DC08E54669B6}"/>
              </a:ext>
            </a:extLst>
          </p:cNvPr>
          <p:cNvSpPr/>
          <p:nvPr/>
        </p:nvSpPr>
        <p:spPr>
          <a:xfrm>
            <a:off x="10140311" y="3152518"/>
            <a:ext cx="134343" cy="503789"/>
          </a:xfrm>
          <a:custGeom>
            <a:avLst/>
            <a:gdLst/>
            <a:ahLst/>
            <a:cxnLst/>
            <a:rect l="0" t="0" r="0" b="0"/>
            <a:pathLst>
              <a:path>
                <a:moveTo>
                  <a:pt x="0" y="0"/>
                </a:moveTo>
                <a:lnTo>
                  <a:pt x="0" y="503789"/>
                </a:lnTo>
                <a:lnTo>
                  <a:pt x="134343" y="503789"/>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68" name="Freeform: Shape 67">
            <a:extLst>
              <a:ext uri="{FF2B5EF4-FFF2-40B4-BE49-F238E27FC236}">
                <a16:creationId xmlns:a16="http://schemas.microsoft.com/office/drawing/2014/main" id="{08C56466-2567-9445-887B-BC0A2B22C638}"/>
              </a:ext>
            </a:extLst>
          </p:cNvPr>
          <p:cNvSpPr/>
          <p:nvPr/>
        </p:nvSpPr>
        <p:spPr>
          <a:xfrm>
            <a:off x="10274655" y="3320448"/>
            <a:ext cx="1343438"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Thiết lập chỉ số giám sát</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69" name="Freeform: Shape 68">
            <a:extLst>
              <a:ext uri="{FF2B5EF4-FFF2-40B4-BE49-F238E27FC236}">
                <a16:creationId xmlns:a16="http://schemas.microsoft.com/office/drawing/2014/main" id="{B2E576E0-2F91-8F84-B06C-8FF71D492B35}"/>
              </a:ext>
            </a:extLst>
          </p:cNvPr>
          <p:cNvSpPr/>
          <p:nvPr/>
        </p:nvSpPr>
        <p:spPr>
          <a:xfrm>
            <a:off x="10140311" y="3152518"/>
            <a:ext cx="134343" cy="1343438"/>
          </a:xfrm>
          <a:custGeom>
            <a:avLst/>
            <a:gdLst/>
            <a:ahLst/>
            <a:cxnLst/>
            <a:rect l="0" t="0" r="0" b="0"/>
            <a:pathLst>
              <a:path>
                <a:moveTo>
                  <a:pt x="0" y="0"/>
                </a:moveTo>
                <a:lnTo>
                  <a:pt x="0" y="1343438"/>
                </a:lnTo>
                <a:lnTo>
                  <a:pt x="134343" y="1343438"/>
                </a:lnTo>
              </a:path>
            </a:pathLst>
          </a:custGeom>
          <a:noFill/>
          <a:ln w="25400" cap="flat" cmpd="sng" algn="ctr">
            <a:solidFill>
              <a:srgbClr val="17406D">
                <a:shade val="60000"/>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70" name="Freeform: Shape 69">
            <a:extLst>
              <a:ext uri="{FF2B5EF4-FFF2-40B4-BE49-F238E27FC236}">
                <a16:creationId xmlns:a16="http://schemas.microsoft.com/office/drawing/2014/main" id="{1AB79F75-9F52-4AB7-C706-F0B281E99EB0}"/>
              </a:ext>
            </a:extLst>
          </p:cNvPr>
          <p:cNvSpPr/>
          <p:nvPr/>
        </p:nvSpPr>
        <p:spPr>
          <a:xfrm>
            <a:off x="10274655" y="4160097"/>
            <a:ext cx="1343438" cy="671719"/>
          </a:xfrm>
          <a:custGeom>
            <a:avLst/>
            <a:gdLst>
              <a:gd name="connsiteX0" fmla="*/ 0 w 1074750"/>
              <a:gd name="connsiteY0" fmla="*/ 67172 h 671719"/>
              <a:gd name="connsiteX1" fmla="*/ 67172 w 1074750"/>
              <a:gd name="connsiteY1" fmla="*/ 0 h 671719"/>
              <a:gd name="connsiteX2" fmla="*/ 1007578 w 1074750"/>
              <a:gd name="connsiteY2" fmla="*/ 0 h 671719"/>
              <a:gd name="connsiteX3" fmla="*/ 1074750 w 1074750"/>
              <a:gd name="connsiteY3" fmla="*/ 67172 h 671719"/>
              <a:gd name="connsiteX4" fmla="*/ 1074750 w 1074750"/>
              <a:gd name="connsiteY4" fmla="*/ 604547 h 671719"/>
              <a:gd name="connsiteX5" fmla="*/ 1007578 w 1074750"/>
              <a:gd name="connsiteY5" fmla="*/ 671719 h 671719"/>
              <a:gd name="connsiteX6" fmla="*/ 67172 w 1074750"/>
              <a:gd name="connsiteY6" fmla="*/ 671719 h 671719"/>
              <a:gd name="connsiteX7" fmla="*/ 0 w 1074750"/>
              <a:gd name="connsiteY7" fmla="*/ 604547 h 671719"/>
              <a:gd name="connsiteX8" fmla="*/ 0 w 1074750"/>
              <a:gd name="connsiteY8" fmla="*/ 67172 h 67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50" h="671719">
                <a:moveTo>
                  <a:pt x="0" y="67172"/>
                </a:moveTo>
                <a:cubicBezTo>
                  <a:pt x="0" y="30074"/>
                  <a:pt x="30074" y="0"/>
                  <a:pt x="67172" y="0"/>
                </a:cubicBezTo>
                <a:lnTo>
                  <a:pt x="1007578" y="0"/>
                </a:lnTo>
                <a:cubicBezTo>
                  <a:pt x="1044676" y="0"/>
                  <a:pt x="1074750" y="30074"/>
                  <a:pt x="1074750" y="67172"/>
                </a:cubicBezTo>
                <a:lnTo>
                  <a:pt x="1074750" y="604547"/>
                </a:lnTo>
                <a:cubicBezTo>
                  <a:pt x="1074750" y="641645"/>
                  <a:pt x="1044676" y="671719"/>
                  <a:pt x="1007578" y="671719"/>
                </a:cubicBezTo>
                <a:lnTo>
                  <a:pt x="67172" y="671719"/>
                </a:lnTo>
                <a:cubicBezTo>
                  <a:pt x="30074" y="671719"/>
                  <a:pt x="0" y="641645"/>
                  <a:pt x="0" y="604547"/>
                </a:cubicBezTo>
                <a:lnTo>
                  <a:pt x="0" y="67172"/>
                </a:lnTo>
                <a:close/>
              </a:path>
            </a:pathLst>
          </a:custGeom>
          <a:solidFill>
            <a:srgbClr val="DBEFF9">
              <a:alpha val="90000"/>
              <a:hueOff val="0"/>
              <a:satOff val="0"/>
              <a:lumOff val="0"/>
              <a:alphaOff val="0"/>
            </a:srgbClr>
          </a:solidFill>
          <a:ln w="25400" cap="flat" cmpd="sng" algn="ctr">
            <a:solidFill>
              <a:srgbClr val="17406D">
                <a:hueOff val="0"/>
                <a:satOff val="0"/>
                <a:lumOff val="0"/>
                <a:alphaOff val="0"/>
              </a:srgbClr>
            </a:solidFill>
            <a:prstDash val="solid"/>
          </a:ln>
          <a:effectLst/>
        </p:spPr>
        <p:txBody>
          <a:bodyPr spcFirstLastPara="0" vert="horz" wrap="square" lIns="50154" tIns="39994" rIns="50154" bIns="39994" numCol="1" spcCol="1270" anchor="ctr" anchorCtr="0">
            <a:noAutofit/>
          </a:bodyPr>
          <a:lstStyle/>
          <a:p>
            <a:pPr marL="0" marR="0" lvl="0" indent="0" algn="ctr" defTabSz="711200" eaLnBrk="1" fontAlgn="auto" latinLnBrk="0" hangingPunct="1">
              <a:lnSpc>
                <a:spcPct val="90000"/>
              </a:lnSpc>
              <a:spcBef>
                <a:spcPct val="0"/>
              </a:spcBef>
              <a:spcAft>
                <a:spcPct val="35000"/>
              </a:spcAft>
              <a:buClr>
                <a:srgbClr val="000000"/>
              </a:buClr>
              <a:buSzTx/>
              <a:buFont typeface="Arial"/>
              <a:buNone/>
              <a:tabLst/>
              <a:defRPr/>
            </a:pPr>
            <a:r>
              <a:rPr kumimoji="0" lang="en-US" sz="15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rPr>
              <a:t>Cập nhật theo chu kỳ</a:t>
            </a: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Tree>
    <p:extLst>
      <p:ext uri="{BB962C8B-B14F-4D97-AF65-F5344CB8AC3E}">
        <p14:creationId xmlns:p14="http://schemas.microsoft.com/office/powerpoint/2010/main" val="17330370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531EB-853D-43AD-9DC7-1D96D7A3C94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0B9A634-CAEF-C3D3-3DE8-D2274CFFF336}"/>
              </a:ext>
            </a:extLst>
          </p:cNvPr>
          <p:cNvSpPr txBox="1">
            <a:spLocks/>
          </p:cNvSpPr>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800" kern="0" dirty="0">
                <a:solidFill>
                  <a:srgbClr val="000000"/>
                </a:solidFill>
                <a:latin typeface="Cambria" panose="02040503050406030204" pitchFamily="18" charset="0"/>
                <a:ea typeface="Cambria" panose="02040503050406030204" pitchFamily="18" charset="0"/>
              </a:rPr>
              <a:t>BÀI TẬP THỰC HÀNH</a:t>
            </a:r>
            <a:endParaRPr lang="en-US" sz="2500" kern="0" dirty="0">
              <a:solidFill>
                <a:srgbClr val="0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16021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29B81-A451-4087-B9FE-6C7F6AC2CD6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5AA3E07C-466C-DB47-A096-92B9F6CFD057}"/>
              </a:ext>
            </a:extLst>
          </p:cNvPr>
          <p:cNvSpPr txBox="1">
            <a:spLocks/>
          </p:cNvSpPr>
          <p:nvPr/>
        </p:nvSpPr>
        <p:spPr>
          <a:xfrm>
            <a:off x="941166" y="1227514"/>
            <a:ext cx="10494621" cy="967046"/>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XÁC ĐỊNH &amp; LẬP BẢNG ĐÁNH GIÁ RỦI RO MÔI TRƯỜNG – XÃ HỘI</a:t>
            </a:r>
            <a:endParaRPr lang="en-US" sz="3200" kern="0" dirty="0">
              <a:latin typeface="Cambria"/>
              <a:ea typeface="Cambria"/>
              <a:cs typeface="Cambria"/>
              <a:sym typeface="Cambria"/>
            </a:endParaRPr>
          </a:p>
        </p:txBody>
      </p:sp>
      <p:sp>
        <p:nvSpPr>
          <p:cNvPr id="4" name="Text Placeholder 1">
            <a:extLst>
              <a:ext uri="{FF2B5EF4-FFF2-40B4-BE49-F238E27FC236}">
                <a16:creationId xmlns:a16="http://schemas.microsoft.com/office/drawing/2014/main" id="{10ED3152-E74B-3662-91D3-E7C64C07E47F}"/>
              </a:ext>
            </a:extLst>
          </p:cNvPr>
          <p:cNvSpPr txBox="1">
            <a:spLocks/>
          </p:cNvSpPr>
          <p:nvPr/>
        </p:nvSpPr>
        <p:spPr>
          <a:xfrm>
            <a:off x="960120" y="2397761"/>
            <a:ext cx="10515600" cy="435930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Mục tiêu</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Rèn luyện kỹ năng nhận diện các yếu tố rủi ro môi trường – xã hội trong dự án</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Lập bảng đánh giá rủi ro theo tiêu chí: tác động, mức độ, khả năng kiểm soát &amp; đề xuất biện pháp quản lý</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Áp dụng nguyên tắc tránh – giảm thiểu – khôi phục – bù đắp (hệ thống phân cấp)</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Tình huống thực hành (giả định) </a:t>
            </a:r>
          </a:p>
          <a:p>
            <a:pPr marL="0" marR="0" lvl="0" indent="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Công ty X chuẩn bị xây dựng nhà máy xử lý hóa chất trên diện tích 10 ha, gần khu dân cư &amp; rìa một vùng rừng phòng hộ. Dự án có kế hoạch tuyển 300 công nhân, trong đó có lao động nhập cư và thuê nhà thầu bảo vệ riêng. Dự kiến sử dụng nước ngầm, phát sinh nước thải, khí thải &amp; tiếng ồn</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4899690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ED455E-F86D-E442-EA82-E7AD109C96A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6C7219F-4825-B06C-1663-34C4515D1C52}"/>
              </a:ext>
            </a:extLst>
          </p:cNvPr>
          <p:cNvSpPr txBox="1">
            <a:spLocks/>
          </p:cNvSpPr>
          <p:nvPr/>
        </p:nvSpPr>
        <p:spPr>
          <a:xfrm>
            <a:off x="941166" y="1227514"/>
            <a:ext cx="10494621" cy="967046"/>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XÁC ĐỊNH &amp; LẬP BẢNG ĐÁNH GIÁ RỦI RO MÔI TRƯỜNG – XÃ HỘI</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F4599FE3-4894-40EE-E3A5-226096507EC8}"/>
              </a:ext>
            </a:extLst>
          </p:cNvPr>
          <p:cNvSpPr txBox="1">
            <a:spLocks/>
          </p:cNvSpPr>
          <p:nvPr/>
        </p:nvSpPr>
        <p:spPr>
          <a:xfrm>
            <a:off x="914400" y="2352041"/>
            <a:ext cx="10515600" cy="435930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Yêu cầu 1: Xác định ít nhất 5 rủi ro chính</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Yêu cầu 2: lập bảng đánh giá rủi ro, gợi ý:</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Khả năng xảy ra: thấp – trung bình – cao</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Mức độ nghiêm trọng: Nhẹ - Trung bình – nặng</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Mức độ rủi ro: đánh số (1-10)</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Biện pháp có thể: thay đổi thiết kế, biện pháp kỹ thuật, tham vấn cộng đồng, đào tạo nhân sự, giám sát định kỳ</a:t>
            </a:r>
          </a:p>
          <a:p>
            <a:pPr marL="514350" marR="0" lvl="0" indent="-51435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Xác định rủi ro ưu tiên &amp; đề xuất Kế hoạch hành động (ESAP)</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73191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E9565-F7BE-FFC5-F5F3-6072485C1CA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5BC025B8-A573-9BDB-3AF0-ECED289C6E3F}"/>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KHÁI NIỆM CHUNG</a:t>
            </a:r>
            <a:endParaRPr lang="en-US" sz="3200" kern="0" dirty="0">
              <a:latin typeface="Cambria"/>
              <a:ea typeface="Cambria"/>
              <a:cs typeface="Cambria"/>
              <a:sym typeface="Cambria"/>
            </a:endParaRPr>
          </a:p>
        </p:txBody>
      </p:sp>
      <p:grpSp>
        <p:nvGrpSpPr>
          <p:cNvPr id="4" name="Group 3">
            <a:extLst>
              <a:ext uri="{FF2B5EF4-FFF2-40B4-BE49-F238E27FC236}">
                <a16:creationId xmlns:a16="http://schemas.microsoft.com/office/drawing/2014/main" id="{A39228AC-2416-7A74-DD7D-F7884D8BEA80}"/>
              </a:ext>
            </a:extLst>
          </p:cNvPr>
          <p:cNvGrpSpPr/>
          <p:nvPr/>
        </p:nvGrpSpPr>
        <p:grpSpPr>
          <a:xfrm>
            <a:off x="1047805" y="1951946"/>
            <a:ext cx="10494621" cy="4778637"/>
            <a:chOff x="1656598" y="1424831"/>
            <a:chExt cx="9555640" cy="5050920"/>
          </a:xfrm>
        </p:grpSpPr>
        <p:sp>
          <p:nvSpPr>
            <p:cNvPr id="12" name="Freeform: Shape 11">
              <a:extLst>
                <a:ext uri="{FF2B5EF4-FFF2-40B4-BE49-F238E27FC236}">
                  <a16:creationId xmlns:a16="http://schemas.microsoft.com/office/drawing/2014/main" id="{E83FBF39-835C-40DD-831A-EFE7AE573464}"/>
                </a:ext>
              </a:extLst>
            </p:cNvPr>
            <p:cNvSpPr/>
            <p:nvPr/>
          </p:nvSpPr>
          <p:spPr>
            <a:xfrm>
              <a:off x="1656598" y="4463899"/>
              <a:ext cx="3584899" cy="2011852"/>
            </a:xfrm>
            <a:custGeom>
              <a:avLst/>
              <a:gdLst>
                <a:gd name="connsiteX0" fmla="*/ 0 w 2509316"/>
                <a:gd name="connsiteY0" fmla="*/ 162547 h 1625468"/>
                <a:gd name="connsiteX1" fmla="*/ 162547 w 2509316"/>
                <a:gd name="connsiteY1" fmla="*/ 0 h 1625468"/>
                <a:gd name="connsiteX2" fmla="*/ 2346769 w 2509316"/>
                <a:gd name="connsiteY2" fmla="*/ 0 h 1625468"/>
                <a:gd name="connsiteX3" fmla="*/ 2509316 w 2509316"/>
                <a:gd name="connsiteY3" fmla="*/ 162547 h 1625468"/>
                <a:gd name="connsiteX4" fmla="*/ 2509316 w 2509316"/>
                <a:gd name="connsiteY4" fmla="*/ 1462921 h 1625468"/>
                <a:gd name="connsiteX5" fmla="*/ 2346769 w 2509316"/>
                <a:gd name="connsiteY5" fmla="*/ 1625468 h 1625468"/>
                <a:gd name="connsiteX6" fmla="*/ 162547 w 2509316"/>
                <a:gd name="connsiteY6" fmla="*/ 1625468 h 1625468"/>
                <a:gd name="connsiteX7" fmla="*/ 0 w 2509316"/>
                <a:gd name="connsiteY7" fmla="*/ 1462921 h 1625468"/>
                <a:gd name="connsiteX8" fmla="*/ 0 w 2509316"/>
                <a:gd name="connsiteY8" fmla="*/ 162547 h 1625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9316" h="1625468">
                  <a:moveTo>
                    <a:pt x="0" y="162547"/>
                  </a:moveTo>
                  <a:cubicBezTo>
                    <a:pt x="0" y="72775"/>
                    <a:pt x="72775" y="0"/>
                    <a:pt x="162547" y="0"/>
                  </a:cubicBezTo>
                  <a:lnTo>
                    <a:pt x="2346769" y="0"/>
                  </a:lnTo>
                  <a:cubicBezTo>
                    <a:pt x="2436541" y="0"/>
                    <a:pt x="2509316" y="72775"/>
                    <a:pt x="2509316" y="162547"/>
                  </a:cubicBezTo>
                  <a:lnTo>
                    <a:pt x="2509316" y="1462921"/>
                  </a:lnTo>
                  <a:cubicBezTo>
                    <a:pt x="2509316" y="1552693"/>
                    <a:pt x="2436541" y="1625468"/>
                    <a:pt x="2346769" y="1625468"/>
                  </a:cubicBezTo>
                  <a:lnTo>
                    <a:pt x="162547" y="1625468"/>
                  </a:lnTo>
                  <a:cubicBezTo>
                    <a:pt x="72775" y="1625468"/>
                    <a:pt x="0" y="1552693"/>
                    <a:pt x="0" y="1462921"/>
                  </a:cubicBezTo>
                  <a:lnTo>
                    <a:pt x="0" y="162547"/>
                  </a:lnTo>
                  <a:close/>
                </a:path>
              </a:pathLst>
            </a:custGeom>
            <a:solidFill>
              <a:srgbClr val="000000">
                <a:alpha val="50000"/>
              </a:srgbClr>
            </a:solidFill>
            <a:ln>
              <a:noFill/>
            </a:ln>
            <a:effectLst/>
          </p:spPr>
          <p:txBody>
            <a:bodyPr spcFirstLastPara="0" vert="horz" wrap="square" lIns="108096" tIns="514463" rIns="860891" bIns="108096" numCol="1" spcCol="1270" anchor="t" anchorCtr="0">
              <a:noAutofit/>
            </a:bodyPr>
            <a:lstStyle/>
            <a:p>
              <a:pPr marL="114300" marR="0" lvl="1"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Phân tích phát thải khí nhà kính (KNK)</a:t>
              </a:r>
            </a:p>
            <a:p>
              <a:pPr marL="114300" marR="0" lvl="1"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Khả năng chống chịu</a:t>
              </a:r>
            </a:p>
            <a:p>
              <a:pPr marL="114300" marR="0" lvl="1"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Rủi ro vật lý &amp; chuyển đổi</a:t>
              </a:r>
            </a:p>
          </p:txBody>
        </p:sp>
        <p:sp>
          <p:nvSpPr>
            <p:cNvPr id="13" name="Freeform: Shape 12">
              <a:extLst>
                <a:ext uri="{FF2B5EF4-FFF2-40B4-BE49-F238E27FC236}">
                  <a16:creationId xmlns:a16="http://schemas.microsoft.com/office/drawing/2014/main" id="{DDFE97B3-E7F6-458D-2ADB-2755C4DF595F}"/>
                </a:ext>
              </a:extLst>
            </p:cNvPr>
            <p:cNvSpPr/>
            <p:nvPr/>
          </p:nvSpPr>
          <p:spPr>
            <a:xfrm>
              <a:off x="7519102" y="1424831"/>
              <a:ext cx="3693136" cy="1792436"/>
            </a:xfrm>
            <a:custGeom>
              <a:avLst/>
              <a:gdLst>
                <a:gd name="connsiteX0" fmla="*/ 0 w 2509316"/>
                <a:gd name="connsiteY0" fmla="*/ 162547 h 1625468"/>
                <a:gd name="connsiteX1" fmla="*/ 162547 w 2509316"/>
                <a:gd name="connsiteY1" fmla="*/ 0 h 1625468"/>
                <a:gd name="connsiteX2" fmla="*/ 2346769 w 2509316"/>
                <a:gd name="connsiteY2" fmla="*/ 0 h 1625468"/>
                <a:gd name="connsiteX3" fmla="*/ 2509316 w 2509316"/>
                <a:gd name="connsiteY3" fmla="*/ 162547 h 1625468"/>
                <a:gd name="connsiteX4" fmla="*/ 2509316 w 2509316"/>
                <a:gd name="connsiteY4" fmla="*/ 1462921 h 1625468"/>
                <a:gd name="connsiteX5" fmla="*/ 2346769 w 2509316"/>
                <a:gd name="connsiteY5" fmla="*/ 1625468 h 1625468"/>
                <a:gd name="connsiteX6" fmla="*/ 162547 w 2509316"/>
                <a:gd name="connsiteY6" fmla="*/ 1625468 h 1625468"/>
                <a:gd name="connsiteX7" fmla="*/ 0 w 2509316"/>
                <a:gd name="connsiteY7" fmla="*/ 1462921 h 1625468"/>
                <a:gd name="connsiteX8" fmla="*/ 0 w 2509316"/>
                <a:gd name="connsiteY8" fmla="*/ 162547 h 1625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9316" h="1625468">
                  <a:moveTo>
                    <a:pt x="0" y="162547"/>
                  </a:moveTo>
                  <a:cubicBezTo>
                    <a:pt x="0" y="72775"/>
                    <a:pt x="72775" y="0"/>
                    <a:pt x="162547" y="0"/>
                  </a:cubicBezTo>
                  <a:lnTo>
                    <a:pt x="2346769" y="0"/>
                  </a:lnTo>
                  <a:cubicBezTo>
                    <a:pt x="2436541" y="0"/>
                    <a:pt x="2509316" y="72775"/>
                    <a:pt x="2509316" y="162547"/>
                  </a:cubicBezTo>
                  <a:lnTo>
                    <a:pt x="2509316" y="1462921"/>
                  </a:lnTo>
                  <a:cubicBezTo>
                    <a:pt x="2509316" y="1552693"/>
                    <a:pt x="2436541" y="1625468"/>
                    <a:pt x="2346769" y="1625468"/>
                  </a:cubicBezTo>
                  <a:lnTo>
                    <a:pt x="162547" y="1625468"/>
                  </a:lnTo>
                  <a:cubicBezTo>
                    <a:pt x="72775" y="1625468"/>
                    <a:pt x="0" y="1552693"/>
                    <a:pt x="0" y="1462921"/>
                  </a:cubicBezTo>
                  <a:lnTo>
                    <a:pt x="0" y="162547"/>
                  </a:lnTo>
                  <a:close/>
                </a:path>
              </a:pathLst>
            </a:custGeom>
            <a:solidFill>
              <a:srgbClr val="000000">
                <a:alpha val="50000"/>
              </a:srgbClr>
            </a:solidFill>
            <a:ln>
              <a:noFill/>
            </a:ln>
            <a:effectLst/>
          </p:spPr>
          <p:txBody>
            <a:bodyPr spcFirstLastPara="0" vert="horz" wrap="square" lIns="860891" tIns="108096" rIns="108096" bIns="514463" numCol="1" spcCol="1270" anchor="t" anchorCtr="0">
              <a:noAutofit/>
            </a:bodyPr>
            <a:lstStyle/>
            <a:p>
              <a:pPr marL="114300" marR="0" lvl="0"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Phát thải khí (CO2, NOx) tiếng ồn</a:t>
              </a:r>
            </a:p>
            <a:p>
              <a:pPr marL="114300" marR="0" lvl="1"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CTR, nước thải</a:t>
              </a:r>
            </a:p>
            <a:p>
              <a:pPr marL="114300" marR="0" lvl="1"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Đa dạng sinh học, sử dụng đất, nước</a:t>
              </a:r>
            </a:p>
          </p:txBody>
        </p:sp>
        <p:sp>
          <p:nvSpPr>
            <p:cNvPr id="14" name="Freeform: Shape 13">
              <a:extLst>
                <a:ext uri="{FF2B5EF4-FFF2-40B4-BE49-F238E27FC236}">
                  <a16:creationId xmlns:a16="http://schemas.microsoft.com/office/drawing/2014/main" id="{749BEF01-4608-C3D3-B545-274E462BE111}"/>
                </a:ext>
              </a:extLst>
            </p:cNvPr>
            <p:cNvSpPr/>
            <p:nvPr/>
          </p:nvSpPr>
          <p:spPr>
            <a:xfrm>
              <a:off x="1656600" y="1558881"/>
              <a:ext cx="3693136" cy="2011852"/>
            </a:xfrm>
            <a:custGeom>
              <a:avLst/>
              <a:gdLst>
                <a:gd name="connsiteX0" fmla="*/ 0 w 2509316"/>
                <a:gd name="connsiteY0" fmla="*/ 162547 h 1625468"/>
                <a:gd name="connsiteX1" fmla="*/ 162547 w 2509316"/>
                <a:gd name="connsiteY1" fmla="*/ 0 h 1625468"/>
                <a:gd name="connsiteX2" fmla="*/ 2346769 w 2509316"/>
                <a:gd name="connsiteY2" fmla="*/ 0 h 1625468"/>
                <a:gd name="connsiteX3" fmla="*/ 2509316 w 2509316"/>
                <a:gd name="connsiteY3" fmla="*/ 162547 h 1625468"/>
                <a:gd name="connsiteX4" fmla="*/ 2509316 w 2509316"/>
                <a:gd name="connsiteY4" fmla="*/ 1462921 h 1625468"/>
                <a:gd name="connsiteX5" fmla="*/ 2346769 w 2509316"/>
                <a:gd name="connsiteY5" fmla="*/ 1625468 h 1625468"/>
                <a:gd name="connsiteX6" fmla="*/ 162547 w 2509316"/>
                <a:gd name="connsiteY6" fmla="*/ 1625468 h 1625468"/>
                <a:gd name="connsiteX7" fmla="*/ 0 w 2509316"/>
                <a:gd name="connsiteY7" fmla="*/ 1462921 h 1625468"/>
                <a:gd name="connsiteX8" fmla="*/ 0 w 2509316"/>
                <a:gd name="connsiteY8" fmla="*/ 162547 h 1625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9316" h="1625468">
                  <a:moveTo>
                    <a:pt x="0" y="162547"/>
                  </a:moveTo>
                  <a:cubicBezTo>
                    <a:pt x="0" y="72775"/>
                    <a:pt x="72775" y="0"/>
                    <a:pt x="162547" y="0"/>
                  </a:cubicBezTo>
                  <a:lnTo>
                    <a:pt x="2346769" y="0"/>
                  </a:lnTo>
                  <a:cubicBezTo>
                    <a:pt x="2436541" y="0"/>
                    <a:pt x="2509316" y="72775"/>
                    <a:pt x="2509316" y="162547"/>
                  </a:cubicBezTo>
                  <a:lnTo>
                    <a:pt x="2509316" y="1462921"/>
                  </a:lnTo>
                  <a:cubicBezTo>
                    <a:pt x="2509316" y="1552693"/>
                    <a:pt x="2436541" y="1625468"/>
                    <a:pt x="2346769" y="1625468"/>
                  </a:cubicBezTo>
                  <a:lnTo>
                    <a:pt x="162547" y="1625468"/>
                  </a:lnTo>
                  <a:cubicBezTo>
                    <a:pt x="72775" y="1625468"/>
                    <a:pt x="0" y="1552693"/>
                    <a:pt x="0" y="1462921"/>
                  </a:cubicBezTo>
                  <a:lnTo>
                    <a:pt x="0" y="162547"/>
                  </a:lnTo>
                  <a:close/>
                </a:path>
              </a:pathLst>
            </a:custGeom>
            <a:solidFill>
              <a:srgbClr val="000000">
                <a:alpha val="50000"/>
              </a:srgbClr>
            </a:solidFill>
            <a:ln>
              <a:noFill/>
            </a:ln>
            <a:effectLst/>
          </p:spPr>
          <p:txBody>
            <a:bodyPr spcFirstLastPara="0" vert="horz" wrap="square" lIns="108096" tIns="108096" rIns="860891" bIns="514463" numCol="1" spcCol="1270" anchor="t" anchorCtr="0">
              <a:noAutofit/>
            </a:bodyPr>
            <a:lstStyle/>
            <a:p>
              <a:pPr marL="114300" marR="0" lvl="1"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Việc</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làm</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thu</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nhập</a:t>
              </a:r>
              <a:endPar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endParaRPr>
            </a:p>
            <a:p>
              <a:pPr marL="114300" marR="0" lvl="1"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Chuyển</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giao</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công</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nghệ</a:t>
              </a:r>
              <a:endPar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endParaRPr>
            </a:p>
            <a:p>
              <a:pPr marL="114300" marR="0" lvl="1"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Năng</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lượng</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sạch</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giảm</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phát</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thải</a:t>
              </a:r>
              <a:endPar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endParaRPr>
            </a:p>
            <a:p>
              <a:pPr marL="114300" marR="0" lvl="1" indent="-114300" defTabSz="666750" eaLnBrk="1" fontAlgn="auto" latinLnBrk="0" hangingPunct="1">
                <a:lnSpc>
                  <a:spcPct val="90000"/>
                </a:lnSpc>
                <a:spcBef>
                  <a:spcPct val="0"/>
                </a:spcBef>
                <a:spcAft>
                  <a:spcPct val="15000"/>
                </a:spcAft>
                <a:buClr>
                  <a:srgbClr val="000000"/>
                </a:buClr>
                <a:buSzTx/>
                <a:buFont typeface="Arial"/>
                <a:buChar char="•"/>
                <a:tabLst/>
                <a:defRPr/>
              </a:pP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Đóng</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góp</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cho</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mục</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FFFFFF"/>
                  </a:solidFill>
                  <a:effectLst/>
                  <a:uLnTx/>
                  <a:uFillTx/>
                  <a:latin typeface="Cambria" panose="02040503050406030204" pitchFamily="18" charset="0"/>
                  <a:ea typeface="Cambria" panose="02040503050406030204" pitchFamily="18" charset="0"/>
                  <a:cs typeface="+mn-cs"/>
                  <a:sym typeface="Arial"/>
                </a:rPr>
                <a:t>tiêu</a:t>
              </a:r>
              <a:r>
                <a:rPr kumimoji="0" lang="en-US" sz="2000" b="0"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mn-cs"/>
                  <a:sym typeface="Arial"/>
                </a:rPr>
                <a:t> PTBV (SDGs)</a:t>
              </a:r>
            </a:p>
          </p:txBody>
        </p:sp>
        <p:sp>
          <p:nvSpPr>
            <p:cNvPr id="15" name="Freeform: Shape 14">
              <a:extLst>
                <a:ext uri="{FF2B5EF4-FFF2-40B4-BE49-F238E27FC236}">
                  <a16:creationId xmlns:a16="http://schemas.microsoft.com/office/drawing/2014/main" id="{B9D819D4-B088-31BE-5467-8F9D660C9761}"/>
                </a:ext>
              </a:extLst>
            </p:cNvPr>
            <p:cNvSpPr/>
            <p:nvPr/>
          </p:nvSpPr>
          <p:spPr>
            <a:xfrm>
              <a:off x="3998800" y="1745658"/>
              <a:ext cx="2199462" cy="2199462"/>
            </a:xfrm>
            <a:custGeom>
              <a:avLst/>
              <a:gdLst>
                <a:gd name="connsiteX0" fmla="*/ 0 w 2199462"/>
                <a:gd name="connsiteY0" fmla="*/ 2199462 h 2199462"/>
                <a:gd name="connsiteX1" fmla="*/ 2199462 w 2199462"/>
                <a:gd name="connsiteY1" fmla="*/ 0 h 2199462"/>
                <a:gd name="connsiteX2" fmla="*/ 2199462 w 2199462"/>
                <a:gd name="connsiteY2" fmla="*/ 2199462 h 2199462"/>
                <a:gd name="connsiteX3" fmla="*/ 0 w 2199462"/>
                <a:gd name="connsiteY3" fmla="*/ 2199462 h 2199462"/>
              </a:gdLst>
              <a:ahLst/>
              <a:cxnLst>
                <a:cxn ang="0">
                  <a:pos x="connsiteX0" y="connsiteY0"/>
                </a:cxn>
                <a:cxn ang="0">
                  <a:pos x="connsiteX1" y="connsiteY1"/>
                </a:cxn>
                <a:cxn ang="0">
                  <a:pos x="connsiteX2" y="connsiteY2"/>
                </a:cxn>
                <a:cxn ang="0">
                  <a:pos x="connsiteX3" y="connsiteY3"/>
                </a:cxn>
              </a:cxnLst>
              <a:rect l="l" t="t" r="r" b="b"/>
              <a:pathLst>
                <a:path w="2199462" h="2199462">
                  <a:moveTo>
                    <a:pt x="0" y="2199462"/>
                  </a:moveTo>
                  <a:cubicBezTo>
                    <a:pt x="0" y="984733"/>
                    <a:pt x="984733" y="0"/>
                    <a:pt x="2199462" y="0"/>
                  </a:cubicBezTo>
                  <a:lnTo>
                    <a:pt x="2199462" y="2199462"/>
                  </a:lnTo>
                  <a:lnTo>
                    <a:pt x="0" y="2199462"/>
                  </a:lnTo>
                  <a:close/>
                </a:path>
              </a:pathLst>
            </a:custGeom>
            <a:solidFill>
              <a:srgbClr val="000000">
                <a:alpha val="50000"/>
              </a:srgbClr>
            </a:solidFill>
            <a:ln>
              <a:noFill/>
            </a:ln>
            <a:effectLst/>
          </p:spPr>
          <p:txBody>
            <a:bodyPr spcFirstLastPara="0" vert="horz" wrap="square" lIns="843344" tIns="843344" rIns="199136" bIns="199136" numCol="1" spcCol="1270" anchor="ctr" anchorCtr="0">
              <a:noAutofit/>
            </a:bodyPr>
            <a:lstStyle/>
            <a:p>
              <a:pPr marL="0" marR="0" lvl="0" indent="0" algn="r" defTabSz="1244600" eaLnBrk="1" fontAlgn="auto" latinLnBrk="0" hangingPunct="1">
                <a:lnSpc>
                  <a:spcPct val="90000"/>
                </a:lnSpc>
                <a:spcBef>
                  <a:spcPct val="0"/>
                </a:spcBef>
                <a:spcAft>
                  <a:spcPct val="35000"/>
                </a:spcAft>
                <a:buClr>
                  <a:srgbClr val="000000"/>
                </a:buClr>
                <a:buSzTx/>
                <a:buFont typeface="Arial"/>
                <a:buNone/>
                <a:tabLst/>
                <a:defRPr/>
              </a:pPr>
              <a:r>
                <a:rPr kumimoji="0" lang="en-US" sz="28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Tác động tích cực</a:t>
              </a:r>
            </a:p>
          </p:txBody>
        </p:sp>
        <p:sp>
          <p:nvSpPr>
            <p:cNvPr id="16" name="Freeform: Shape 15">
              <a:extLst>
                <a:ext uri="{FF2B5EF4-FFF2-40B4-BE49-F238E27FC236}">
                  <a16:creationId xmlns:a16="http://schemas.microsoft.com/office/drawing/2014/main" id="{A16BB692-3649-F53C-0DBF-C03D5E532971}"/>
                </a:ext>
              </a:extLst>
            </p:cNvPr>
            <p:cNvSpPr/>
            <p:nvPr/>
          </p:nvSpPr>
          <p:spPr>
            <a:xfrm>
              <a:off x="6299853" y="1745658"/>
              <a:ext cx="2199462" cy="2199462"/>
            </a:xfrm>
            <a:custGeom>
              <a:avLst/>
              <a:gdLst>
                <a:gd name="connsiteX0" fmla="*/ 0 w 2199462"/>
                <a:gd name="connsiteY0" fmla="*/ 2199462 h 2199462"/>
                <a:gd name="connsiteX1" fmla="*/ 2199462 w 2199462"/>
                <a:gd name="connsiteY1" fmla="*/ 0 h 2199462"/>
                <a:gd name="connsiteX2" fmla="*/ 2199462 w 2199462"/>
                <a:gd name="connsiteY2" fmla="*/ 2199462 h 2199462"/>
                <a:gd name="connsiteX3" fmla="*/ 0 w 2199462"/>
                <a:gd name="connsiteY3" fmla="*/ 2199462 h 2199462"/>
              </a:gdLst>
              <a:ahLst/>
              <a:cxnLst>
                <a:cxn ang="0">
                  <a:pos x="connsiteX0" y="connsiteY0"/>
                </a:cxn>
                <a:cxn ang="0">
                  <a:pos x="connsiteX1" y="connsiteY1"/>
                </a:cxn>
                <a:cxn ang="0">
                  <a:pos x="connsiteX2" y="connsiteY2"/>
                </a:cxn>
                <a:cxn ang="0">
                  <a:pos x="connsiteX3" y="connsiteY3"/>
                </a:cxn>
              </a:cxnLst>
              <a:rect l="l" t="t" r="r" b="b"/>
              <a:pathLst>
                <a:path w="2199462" h="2199462">
                  <a:moveTo>
                    <a:pt x="0" y="0"/>
                  </a:moveTo>
                  <a:cubicBezTo>
                    <a:pt x="1214729" y="0"/>
                    <a:pt x="2199462" y="984733"/>
                    <a:pt x="2199462" y="2199462"/>
                  </a:cubicBezTo>
                  <a:lnTo>
                    <a:pt x="0" y="2199462"/>
                  </a:lnTo>
                  <a:lnTo>
                    <a:pt x="0" y="0"/>
                  </a:lnTo>
                  <a:close/>
                </a:path>
              </a:pathLst>
            </a:custGeom>
            <a:solidFill>
              <a:srgbClr val="000000">
                <a:alpha val="50000"/>
              </a:srgbClr>
            </a:solidFill>
            <a:ln>
              <a:noFill/>
            </a:ln>
            <a:effectLst/>
          </p:spPr>
          <p:txBody>
            <a:bodyPr spcFirstLastPara="0" vert="horz" wrap="square" lIns="199136" tIns="843344" rIns="843344" bIns="199136" numCol="1" spcCol="1270" anchor="ctr" anchorCtr="0">
              <a:noAutofit/>
            </a:bodyPr>
            <a:lstStyle/>
            <a:p>
              <a:pPr marL="0" marR="0" lvl="0" indent="0" defTabSz="1244600" eaLnBrk="1" fontAlgn="auto" latinLnBrk="0" hangingPunct="1">
                <a:lnSpc>
                  <a:spcPct val="90000"/>
                </a:lnSpc>
                <a:spcBef>
                  <a:spcPct val="0"/>
                </a:spcBef>
                <a:spcAft>
                  <a:spcPct val="35000"/>
                </a:spcAft>
                <a:buClr>
                  <a:srgbClr val="000000"/>
                </a:buClr>
                <a:buSzTx/>
                <a:buFont typeface="Arial"/>
                <a:buNone/>
                <a:tabLst/>
                <a:defRPr/>
              </a:pPr>
              <a:r>
                <a:rPr kumimoji="0" lang="en-US" sz="30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Tác động môi trường</a:t>
              </a:r>
            </a:p>
          </p:txBody>
        </p:sp>
        <p:sp>
          <p:nvSpPr>
            <p:cNvPr id="17" name="Freeform: Shape 16">
              <a:extLst>
                <a:ext uri="{FF2B5EF4-FFF2-40B4-BE49-F238E27FC236}">
                  <a16:creationId xmlns:a16="http://schemas.microsoft.com/office/drawing/2014/main" id="{D40F5944-1CAA-75CD-D997-132141B2E824}"/>
                </a:ext>
              </a:extLst>
            </p:cNvPr>
            <p:cNvSpPr/>
            <p:nvPr/>
          </p:nvSpPr>
          <p:spPr>
            <a:xfrm rot="21600000">
              <a:off x="6299853" y="4046712"/>
              <a:ext cx="2199463" cy="2199462"/>
            </a:xfrm>
            <a:custGeom>
              <a:avLst/>
              <a:gdLst>
                <a:gd name="connsiteX0" fmla="*/ 0 w 2199462"/>
                <a:gd name="connsiteY0" fmla="*/ 2199462 h 2199462"/>
                <a:gd name="connsiteX1" fmla="*/ 2199462 w 2199462"/>
                <a:gd name="connsiteY1" fmla="*/ 0 h 2199462"/>
                <a:gd name="connsiteX2" fmla="*/ 2199462 w 2199462"/>
                <a:gd name="connsiteY2" fmla="*/ 2199462 h 2199462"/>
                <a:gd name="connsiteX3" fmla="*/ 0 w 2199462"/>
                <a:gd name="connsiteY3" fmla="*/ 2199462 h 2199462"/>
              </a:gdLst>
              <a:ahLst/>
              <a:cxnLst>
                <a:cxn ang="0">
                  <a:pos x="connsiteX0" y="connsiteY0"/>
                </a:cxn>
                <a:cxn ang="0">
                  <a:pos x="connsiteX1" y="connsiteY1"/>
                </a:cxn>
                <a:cxn ang="0">
                  <a:pos x="connsiteX2" y="connsiteY2"/>
                </a:cxn>
                <a:cxn ang="0">
                  <a:pos x="connsiteX3" y="connsiteY3"/>
                </a:cxn>
              </a:cxnLst>
              <a:rect l="l" t="t" r="r" b="b"/>
              <a:pathLst>
                <a:path w="2199462" h="2199462">
                  <a:moveTo>
                    <a:pt x="2199462" y="0"/>
                  </a:moveTo>
                  <a:cubicBezTo>
                    <a:pt x="2199462" y="1214729"/>
                    <a:pt x="1214729" y="2199462"/>
                    <a:pt x="0" y="2199462"/>
                  </a:cubicBezTo>
                  <a:lnTo>
                    <a:pt x="0" y="0"/>
                  </a:lnTo>
                  <a:lnTo>
                    <a:pt x="2199462" y="0"/>
                  </a:lnTo>
                  <a:close/>
                </a:path>
              </a:pathLst>
            </a:custGeom>
            <a:solidFill>
              <a:srgbClr val="000000">
                <a:alpha val="50000"/>
              </a:srgbClr>
            </a:solidFill>
            <a:ln>
              <a:noFill/>
            </a:ln>
            <a:effectLst/>
          </p:spPr>
          <p:txBody>
            <a:bodyPr spcFirstLastPara="0" vert="horz" wrap="square" lIns="199136" tIns="199136" rIns="843345" bIns="843344" numCol="1" spcCol="1270" anchor="ctr" anchorCtr="0">
              <a:noAutofit/>
            </a:bodyPr>
            <a:lstStyle/>
            <a:p>
              <a:pPr marL="0" marR="0" lvl="0" indent="0" defTabSz="1244600" eaLnBrk="1" fontAlgn="auto" latinLnBrk="0" hangingPunct="1">
                <a:lnSpc>
                  <a:spcPct val="90000"/>
                </a:lnSpc>
                <a:spcBef>
                  <a:spcPct val="0"/>
                </a:spcBef>
                <a:spcAft>
                  <a:spcPct val="35000"/>
                </a:spcAft>
                <a:buClr>
                  <a:srgbClr val="000000"/>
                </a:buClr>
                <a:buSzTx/>
                <a:buFont typeface="Arial"/>
                <a:buNone/>
                <a:tabLst/>
                <a:defRPr/>
              </a:pPr>
              <a:r>
                <a:rPr kumimoji="0" lang="en-US" sz="28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Tác động xã hội</a:t>
              </a:r>
            </a:p>
          </p:txBody>
        </p:sp>
        <p:sp>
          <p:nvSpPr>
            <p:cNvPr id="18" name="Freeform: Shape 17">
              <a:extLst>
                <a:ext uri="{FF2B5EF4-FFF2-40B4-BE49-F238E27FC236}">
                  <a16:creationId xmlns:a16="http://schemas.microsoft.com/office/drawing/2014/main" id="{38031A0D-8172-BCFF-8236-C83995639BE9}"/>
                </a:ext>
              </a:extLst>
            </p:cNvPr>
            <p:cNvSpPr/>
            <p:nvPr/>
          </p:nvSpPr>
          <p:spPr>
            <a:xfrm rot="21600000">
              <a:off x="3998799" y="4046712"/>
              <a:ext cx="2199463" cy="2199462"/>
            </a:xfrm>
            <a:custGeom>
              <a:avLst/>
              <a:gdLst>
                <a:gd name="connsiteX0" fmla="*/ 0 w 2199462"/>
                <a:gd name="connsiteY0" fmla="*/ 2199462 h 2199462"/>
                <a:gd name="connsiteX1" fmla="*/ 2199462 w 2199462"/>
                <a:gd name="connsiteY1" fmla="*/ 0 h 2199462"/>
                <a:gd name="connsiteX2" fmla="*/ 2199462 w 2199462"/>
                <a:gd name="connsiteY2" fmla="*/ 2199462 h 2199462"/>
                <a:gd name="connsiteX3" fmla="*/ 0 w 2199462"/>
                <a:gd name="connsiteY3" fmla="*/ 2199462 h 2199462"/>
              </a:gdLst>
              <a:ahLst/>
              <a:cxnLst>
                <a:cxn ang="0">
                  <a:pos x="connsiteX0" y="connsiteY0"/>
                </a:cxn>
                <a:cxn ang="0">
                  <a:pos x="connsiteX1" y="connsiteY1"/>
                </a:cxn>
                <a:cxn ang="0">
                  <a:pos x="connsiteX2" y="connsiteY2"/>
                </a:cxn>
                <a:cxn ang="0">
                  <a:pos x="connsiteX3" y="connsiteY3"/>
                </a:cxn>
              </a:cxnLst>
              <a:rect l="l" t="t" r="r" b="b"/>
              <a:pathLst>
                <a:path w="2199462" h="2199462">
                  <a:moveTo>
                    <a:pt x="2199462" y="2199462"/>
                  </a:moveTo>
                  <a:cubicBezTo>
                    <a:pt x="984733" y="2199462"/>
                    <a:pt x="0" y="1214729"/>
                    <a:pt x="0" y="0"/>
                  </a:cubicBezTo>
                  <a:lnTo>
                    <a:pt x="2199462" y="0"/>
                  </a:lnTo>
                  <a:lnTo>
                    <a:pt x="2199462" y="2199462"/>
                  </a:lnTo>
                  <a:close/>
                </a:path>
              </a:pathLst>
            </a:custGeom>
            <a:solidFill>
              <a:srgbClr val="000000">
                <a:alpha val="50000"/>
              </a:srgbClr>
            </a:solidFill>
            <a:ln>
              <a:noFill/>
            </a:ln>
            <a:effectLst/>
          </p:spPr>
          <p:txBody>
            <a:bodyPr spcFirstLastPara="0" vert="horz" wrap="square" lIns="843345" tIns="199136" rIns="199136" bIns="843344" numCol="1" spcCol="1270" anchor="ctr" anchorCtr="0">
              <a:noAutofit/>
            </a:bodyPr>
            <a:lstStyle/>
            <a:p>
              <a:pPr marL="0" marR="0" lvl="0" indent="0" algn="r" defTabSz="1244600" eaLnBrk="1" fontAlgn="auto" latinLnBrk="0" hangingPunct="1">
                <a:lnSpc>
                  <a:spcPct val="90000"/>
                </a:lnSpc>
                <a:spcBef>
                  <a:spcPct val="0"/>
                </a:spcBef>
                <a:spcAft>
                  <a:spcPct val="35000"/>
                </a:spcAft>
                <a:buClr>
                  <a:srgbClr val="000000"/>
                </a:buClr>
                <a:buSzTx/>
                <a:buFont typeface="Arial"/>
                <a:buNone/>
                <a:tabLst/>
                <a:defRPr/>
              </a:pPr>
              <a:r>
                <a:rPr kumimoji="0" lang="en-US" sz="2800" b="0" i="0" u="none" strike="noStrike" kern="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mn-cs"/>
                  <a:sym typeface="Arial"/>
                </a:rPr>
                <a:t>Rủi ro khí hậu &amp; BĐKH</a:t>
              </a:r>
            </a:p>
          </p:txBody>
        </p:sp>
        <p:sp>
          <p:nvSpPr>
            <p:cNvPr id="19" name="Arrow: Circular 18">
              <a:extLst>
                <a:ext uri="{FF2B5EF4-FFF2-40B4-BE49-F238E27FC236}">
                  <a16:creationId xmlns:a16="http://schemas.microsoft.com/office/drawing/2014/main" id="{FA8AACF9-4C36-5148-E4D9-C80A277B848C}"/>
                </a:ext>
              </a:extLst>
            </p:cNvPr>
            <p:cNvSpPr/>
            <p:nvPr/>
          </p:nvSpPr>
          <p:spPr>
            <a:xfrm>
              <a:off x="5869358" y="3538753"/>
              <a:ext cx="759398" cy="660346"/>
            </a:xfrm>
            <a:prstGeom prst="circularArrow">
              <a:avLst/>
            </a:prstGeom>
            <a:solidFill>
              <a:srgbClr val="000000">
                <a:alpha val="50000"/>
              </a:srgbClr>
            </a:solidFill>
            <a:ln>
              <a:noFill/>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0" name="Arrow: Circular 19">
              <a:extLst>
                <a:ext uri="{FF2B5EF4-FFF2-40B4-BE49-F238E27FC236}">
                  <a16:creationId xmlns:a16="http://schemas.microsoft.com/office/drawing/2014/main" id="{2243AE86-EBAD-64AD-3703-2D0483C27372}"/>
                </a:ext>
              </a:extLst>
            </p:cNvPr>
            <p:cNvSpPr/>
            <p:nvPr/>
          </p:nvSpPr>
          <p:spPr>
            <a:xfrm rot="10800000">
              <a:off x="5869358" y="3792732"/>
              <a:ext cx="759398" cy="660346"/>
            </a:xfrm>
            <a:prstGeom prst="circularArrow">
              <a:avLst/>
            </a:prstGeom>
            <a:solidFill>
              <a:srgbClr val="000000">
                <a:alpha val="50000"/>
              </a:srgbClr>
            </a:solidFill>
            <a:ln>
              <a:noFill/>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grpSp>
    </p:spTree>
    <p:extLst>
      <p:ext uri="{BB962C8B-B14F-4D97-AF65-F5344CB8AC3E}">
        <p14:creationId xmlns:p14="http://schemas.microsoft.com/office/powerpoint/2010/main" val="3718661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B629C-8897-7A12-CF9E-19A5B5EA8F0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587A35F-4C7F-8170-6747-339E4EF019A0}"/>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TIÊU CHUẨN HOẠT ĐỘNG MÔI TRƯỜNG &amp; XÃ HỘI</a:t>
            </a:r>
            <a:endParaRPr lang="en-US" sz="3200" kern="0" dirty="0">
              <a:latin typeface="Cambria"/>
              <a:ea typeface="Cambria"/>
              <a:cs typeface="Cambria"/>
              <a:sym typeface="Cambria"/>
            </a:endParaRPr>
          </a:p>
        </p:txBody>
      </p:sp>
      <p:sp>
        <p:nvSpPr>
          <p:cNvPr id="4" name="TextBox 3">
            <a:extLst>
              <a:ext uri="{FF2B5EF4-FFF2-40B4-BE49-F238E27FC236}">
                <a16:creationId xmlns:a16="http://schemas.microsoft.com/office/drawing/2014/main" id="{0DDE5163-EC1C-CF23-9C8B-5F73B2DF4567}"/>
              </a:ext>
            </a:extLst>
          </p:cNvPr>
          <p:cNvSpPr txBox="1"/>
          <p:nvPr/>
        </p:nvSpPr>
        <p:spPr>
          <a:xfrm>
            <a:off x="941166" y="2081721"/>
            <a:ext cx="10494621" cy="707886"/>
          </a:xfrm>
          <a:prstGeom prst="rect">
            <a:avLst/>
          </a:prstGeom>
          <a:noFill/>
        </p:spPr>
        <p:txBody>
          <a:bodyPr wrap="square">
            <a:spAutoFit/>
          </a:bodyPr>
          <a:lstStyle/>
          <a:p>
            <a:pPr marL="342900" indent="-342900">
              <a:buClr>
                <a:srgbClr val="000000"/>
              </a:buClr>
              <a:buFont typeface="Arial" panose="020B0604020202020204" pitchFamily="34" charset="0"/>
              <a:buChar char="•"/>
            </a:pPr>
            <a:r>
              <a:rPr lang="en-US" sz="2000" kern="0" dirty="0">
                <a:solidFill>
                  <a:srgbClr val="000000"/>
                </a:solidFill>
                <a:latin typeface="Cambria" panose="02040503050406030204" pitchFamily="18" charset="0"/>
                <a:ea typeface="Cambria" panose="02040503050406030204" pitchFamily="18" charset="0"/>
                <a:cs typeface="Arial"/>
                <a:sym typeface="Arial"/>
              </a:rPr>
              <a:t>Cam </a:t>
            </a:r>
            <a:r>
              <a:rPr lang="en-US" sz="2000" kern="0" dirty="0" err="1">
                <a:solidFill>
                  <a:srgbClr val="000000"/>
                </a:solidFill>
                <a:latin typeface="Cambria" panose="02040503050406030204" pitchFamily="18" charset="0"/>
                <a:ea typeface="Cambria" panose="02040503050406030204" pitchFamily="18" charset="0"/>
                <a:cs typeface="Arial"/>
                <a:sym typeface="Arial"/>
              </a:rPr>
              <a:t>kết</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chiến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lược</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của</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Tổ</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chức</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đối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với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phát</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triển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bền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vững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p>
          <a:p>
            <a:pPr marL="342900" indent="-342900">
              <a:buClr>
                <a:srgbClr val="000000"/>
              </a:buClr>
              <a:buFont typeface="Arial" panose="020B0604020202020204" pitchFamily="34" charset="0"/>
              <a:buChar char="•"/>
            </a:pPr>
            <a:r>
              <a:rPr lang="en-US" sz="2000" kern="0" dirty="0" err="1">
                <a:solidFill>
                  <a:srgbClr val="000000"/>
                </a:solidFill>
                <a:latin typeface="Cambria" panose="02040503050406030204" pitchFamily="18" charset="0"/>
                <a:ea typeface="Cambria" panose="02040503050406030204" pitchFamily="18" charset="0"/>
                <a:cs typeface="Arial"/>
                <a:sym typeface="Arial"/>
              </a:rPr>
              <a:t>Tiếp</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cận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quản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lý</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rủi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ro</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khi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đánh</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giá</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hoạt</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động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Tổ</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chức</a:t>
            </a:r>
            <a:endParaRPr lang="en-US" sz="2000" kern="0" dirty="0">
              <a:solidFill>
                <a:srgbClr val="000000"/>
              </a:solidFill>
              <a:latin typeface="Arial"/>
              <a:cs typeface="Arial"/>
              <a:sym typeface="Arial"/>
            </a:endParaRPr>
          </a:p>
        </p:txBody>
      </p:sp>
      <p:graphicFrame>
        <p:nvGraphicFramePr>
          <p:cNvPr id="12" name="Diagram 11">
            <a:extLst>
              <a:ext uri="{FF2B5EF4-FFF2-40B4-BE49-F238E27FC236}">
                <a16:creationId xmlns:a16="http://schemas.microsoft.com/office/drawing/2014/main" id="{ACB203DD-F1C4-1DC0-3A63-791B13E0E142}"/>
              </a:ext>
            </a:extLst>
          </p:cNvPr>
          <p:cNvGraphicFramePr/>
          <p:nvPr>
            <p:extLst>
              <p:ext uri="{D42A27DB-BD31-4B8C-83A1-F6EECF244321}">
                <p14:modId xmlns:p14="http://schemas.microsoft.com/office/powerpoint/2010/main" val="359776431"/>
              </p:ext>
            </p:extLst>
          </p:nvPr>
        </p:nvGraphicFramePr>
        <p:xfrm>
          <a:off x="1289155" y="2789607"/>
          <a:ext cx="10146632" cy="39340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1344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90BDA-4452-09C4-10C2-7DF3F542594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F3D1928C-F6A2-CB11-F12F-65A95165AB8A}"/>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TIÊU CHUẨN HOẠT ĐỘNG MÔI TRƯỜNG &amp; XÃ HỘI</a:t>
            </a:r>
            <a:endParaRPr lang="en-US" sz="3200" kern="0" dirty="0">
              <a:latin typeface="Cambria"/>
              <a:ea typeface="Cambria"/>
              <a:cs typeface="Cambria"/>
              <a:sym typeface="Cambria"/>
            </a:endParaRPr>
          </a:p>
        </p:txBody>
      </p:sp>
      <p:graphicFrame>
        <p:nvGraphicFramePr>
          <p:cNvPr id="2" name="Table 1">
            <a:extLst>
              <a:ext uri="{FF2B5EF4-FFF2-40B4-BE49-F238E27FC236}">
                <a16:creationId xmlns:a16="http://schemas.microsoft.com/office/drawing/2014/main" id="{ADEF1DF9-D352-4407-B4EC-C2A5B29A77F3}"/>
              </a:ext>
            </a:extLst>
          </p:cNvPr>
          <p:cNvGraphicFramePr>
            <a:graphicFrameLocks noGrp="1"/>
          </p:cNvGraphicFramePr>
          <p:nvPr>
            <p:extLst>
              <p:ext uri="{D42A27DB-BD31-4B8C-83A1-F6EECF244321}">
                <p14:modId xmlns:p14="http://schemas.microsoft.com/office/powerpoint/2010/main" val="3413621048"/>
              </p:ext>
            </p:extLst>
          </p:nvPr>
        </p:nvGraphicFramePr>
        <p:xfrm>
          <a:off x="294937" y="2188562"/>
          <a:ext cx="11537168" cy="4407109"/>
        </p:xfrm>
        <a:graphic>
          <a:graphicData uri="http://schemas.openxmlformats.org/drawingml/2006/table">
            <a:tbl>
              <a:tblPr/>
              <a:tblGrid>
                <a:gridCol w="1678348">
                  <a:extLst>
                    <a:ext uri="{9D8B030D-6E8A-4147-A177-3AD203B41FA5}">
                      <a16:colId xmlns:a16="http://schemas.microsoft.com/office/drawing/2014/main" val="3985630920"/>
                    </a:ext>
                  </a:extLst>
                </a:gridCol>
                <a:gridCol w="3722977">
                  <a:extLst>
                    <a:ext uri="{9D8B030D-6E8A-4147-A177-3AD203B41FA5}">
                      <a16:colId xmlns:a16="http://schemas.microsoft.com/office/drawing/2014/main" val="578783758"/>
                    </a:ext>
                  </a:extLst>
                </a:gridCol>
                <a:gridCol w="6135843">
                  <a:extLst>
                    <a:ext uri="{9D8B030D-6E8A-4147-A177-3AD203B41FA5}">
                      <a16:colId xmlns:a16="http://schemas.microsoft.com/office/drawing/2014/main" val="1012591714"/>
                    </a:ext>
                  </a:extLst>
                </a:gridCol>
              </a:tblGrid>
              <a:tr h="75860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Tiêu chuẩn hiệu suất</a:t>
                      </a:r>
                      <a:endParaRPr lang="en-US"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Mô tả</a:t>
                      </a:r>
                      <a:endParaRPr lang="vi-VN"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Nhiệm vụ</a:t>
                      </a:r>
                      <a:endParaRPr lang="vi-VN" sz="1800" b="1">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40000"/>
                        <a:lumOff val="60000"/>
                      </a:srgbClr>
                    </a:solidFill>
                  </a:tcPr>
                </a:tc>
                <a:extLst>
                  <a:ext uri="{0D108BD9-81ED-4DB2-BD59-A6C34878D82A}">
                    <a16:rowId xmlns:a16="http://schemas.microsoft.com/office/drawing/2014/main" val="2169631936"/>
                  </a:ext>
                </a:extLst>
              </a:tr>
              <a:tr h="127560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PS1</a:t>
                      </a:r>
                      <a:endParaRPr lang="en-US"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800">
                          <a:latin typeface="Cambria" panose="02040503050406030204" pitchFamily="18" charset="0"/>
                          <a:ea typeface="Cambria" panose="02040503050406030204" pitchFamily="18" charset="0"/>
                        </a:rPr>
                        <a:t>Đánh giá &amp; quản lý rủi ro và Tác động Môi trường – Xã hội</a:t>
                      </a:r>
                      <a:endParaRPr lang="vi-VN"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Đánh giá tích hợp, xác định tác động, rủi ro &amp; cơ hội  MT-XH của dự án</a:t>
                      </a:r>
                    </a:p>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Tham vấn hiệu quả với cộng đồng địa phương</a:t>
                      </a:r>
                    </a:p>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Quản lý hiệu suất MT-XH  của khách hàng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48376585"/>
                  </a:ext>
                </a:extLst>
              </a:tr>
              <a:tr h="68686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PS2</a:t>
                      </a:r>
                      <a:endParaRPr lang="en-US"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800">
                          <a:latin typeface="Cambria" panose="02040503050406030204" pitchFamily="18" charset="0"/>
                          <a:ea typeface="Cambria" panose="02040503050406030204" pitchFamily="18" charset="0"/>
                        </a:rPr>
                        <a:t>Lao động &amp; Điều kiện làm việc</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Đảm bảo tăng trưởng kinh tế đi đôi với bảo vệ quyền lợi cơ bản của NLĐ</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638512819"/>
                  </a:ext>
                </a:extLst>
              </a:tr>
              <a:tr h="82119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PS3</a:t>
                      </a:r>
                      <a:endParaRPr lang="en-US"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800">
                          <a:latin typeface="Cambria" panose="02040503050406030204" pitchFamily="18" charset="0"/>
                          <a:ea typeface="Cambria" panose="02040503050406030204" pitchFamily="18" charset="0"/>
                        </a:rPr>
                        <a:t>Hiệu quả Tài nguyên &amp; Ngăn ngừa Ô nhiễm</a:t>
                      </a:r>
                      <a:endParaRPr lang="vi-VN"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Sử dụng hiệu quả tài nguyên &amp; kiểm soát ô nhiễm để giảm thiểu tác động môi trường &amp; BĐKH</a:t>
                      </a:r>
                      <a:endParaRPr lang="vi-VN"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75831868"/>
                  </a:ext>
                </a:extLst>
              </a:tr>
              <a:tr h="86484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PS4</a:t>
                      </a:r>
                      <a:endParaRPr lang="en-US"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800">
                          <a:latin typeface="Cambria" panose="02040503050406030204" pitchFamily="18" charset="0"/>
                          <a:ea typeface="Cambria" panose="02040503050406030204" pitchFamily="18" charset="0"/>
                        </a:rPr>
                        <a:t>Sức khỏe, An toàn &amp; An ninh Cộng đồng</a:t>
                      </a:r>
                      <a:endParaRPr lang="vi-VN"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indent="-285750">
                        <a:buFont typeface="Arial" panose="020B0604020202020204" pitchFamily="34" charset="0"/>
                        <a:buChar char="•"/>
                      </a:pPr>
                      <a:r>
                        <a:rPr lang="en-US" sz="1800" dirty="0" err="1">
                          <a:latin typeface="Cambria" panose="02040503050406030204" pitchFamily="18" charset="0"/>
                          <a:ea typeface="Cambria" panose="02040503050406030204" pitchFamily="18" charset="0"/>
                        </a:rPr>
                        <a:t>Giảm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thiểu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rủi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ro</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về</a:t>
                      </a:r>
                      <a:r>
                        <a:rPr lang="en-US" sz="1800" dirty="0">
                          <a:latin typeface="Cambria" panose="02040503050406030204" pitchFamily="18" charset="0"/>
                          <a:ea typeface="Cambria" panose="02040503050406030204" pitchFamily="18" charset="0"/>
                        </a:rPr>
                        <a:t> an </a:t>
                      </a:r>
                      <a:r>
                        <a:rPr lang="en-US" sz="1800" dirty="0" err="1">
                          <a:latin typeface="Cambria" panose="02040503050406030204" pitchFamily="18" charset="0"/>
                          <a:ea typeface="Cambria" panose="02040503050406030204" pitchFamily="18" charset="0"/>
                        </a:rPr>
                        <a:t>toàn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sức</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khỏe</a:t>
                      </a:r>
                      <a:r>
                        <a:rPr lang="en-US" sz="1800" dirty="0">
                          <a:latin typeface="Cambria" panose="02040503050406030204" pitchFamily="18" charset="0"/>
                          <a:ea typeface="Cambria" panose="02040503050406030204" pitchFamily="18" charset="0"/>
                        </a:rPr>
                        <a:t> &amp; an </a:t>
                      </a:r>
                      <a:r>
                        <a:rPr lang="en-US" sz="1800" dirty="0" err="1">
                          <a:latin typeface="Cambria" panose="02040503050406030204" pitchFamily="18" charset="0"/>
                          <a:ea typeface="Cambria" panose="02040503050406030204" pitchFamily="18" charset="0"/>
                        </a:rPr>
                        <a:t>ninh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có</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thể</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phát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sinh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từ</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dự</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án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tới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cộng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đồng</a:t>
                      </a:r>
                      <a:endParaRPr lang="vi-VN" sz="18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10790323"/>
                  </a:ext>
                </a:extLst>
              </a:tr>
            </a:tbl>
          </a:graphicData>
        </a:graphic>
      </p:graphicFrame>
    </p:spTree>
    <p:extLst>
      <p:ext uri="{BB962C8B-B14F-4D97-AF65-F5344CB8AC3E}">
        <p14:creationId xmlns:p14="http://schemas.microsoft.com/office/powerpoint/2010/main" val="19276689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33089-A85D-7077-8788-275A3912DF6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371FC3E-80D6-A0DB-5553-A25A6024C95B}"/>
              </a:ext>
            </a:extLst>
          </p:cNvPr>
          <p:cNvSpPr txBox="1">
            <a:spLocks/>
          </p:cNvSpPr>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TIÊU CHUẨN HOẠT ĐỘNG MÔI TRƯỜNG &amp; XÃ HỘI</a:t>
            </a:r>
            <a:endParaRPr lang="en-US" sz="3200" kern="0" dirty="0">
              <a:latin typeface="Cambria"/>
              <a:ea typeface="Cambria"/>
              <a:cs typeface="Cambria"/>
              <a:sym typeface="Cambria"/>
            </a:endParaRPr>
          </a:p>
        </p:txBody>
      </p:sp>
      <p:graphicFrame>
        <p:nvGraphicFramePr>
          <p:cNvPr id="4" name="Table 3">
            <a:extLst>
              <a:ext uri="{FF2B5EF4-FFF2-40B4-BE49-F238E27FC236}">
                <a16:creationId xmlns:a16="http://schemas.microsoft.com/office/drawing/2014/main" id="{A98570D8-E524-717D-84A3-4DDB377BD4E6}"/>
              </a:ext>
            </a:extLst>
          </p:cNvPr>
          <p:cNvGraphicFramePr>
            <a:graphicFrameLocks noGrp="1"/>
          </p:cNvGraphicFramePr>
          <p:nvPr>
            <p:extLst>
              <p:ext uri="{D42A27DB-BD31-4B8C-83A1-F6EECF244321}">
                <p14:modId xmlns:p14="http://schemas.microsoft.com/office/powerpoint/2010/main" val="82005664"/>
              </p:ext>
            </p:extLst>
          </p:nvPr>
        </p:nvGraphicFramePr>
        <p:xfrm>
          <a:off x="344774" y="2170307"/>
          <a:ext cx="11512446" cy="4250623"/>
        </p:xfrm>
        <a:graphic>
          <a:graphicData uri="http://schemas.openxmlformats.org/drawingml/2006/table">
            <a:tbl>
              <a:tblPr/>
              <a:tblGrid>
                <a:gridCol w="1674751">
                  <a:extLst>
                    <a:ext uri="{9D8B030D-6E8A-4147-A177-3AD203B41FA5}">
                      <a16:colId xmlns:a16="http://schemas.microsoft.com/office/drawing/2014/main" val="3985630920"/>
                    </a:ext>
                  </a:extLst>
                </a:gridCol>
                <a:gridCol w="3844700">
                  <a:extLst>
                    <a:ext uri="{9D8B030D-6E8A-4147-A177-3AD203B41FA5}">
                      <a16:colId xmlns:a16="http://schemas.microsoft.com/office/drawing/2014/main" val="578783758"/>
                    </a:ext>
                  </a:extLst>
                </a:gridCol>
                <a:gridCol w="5992995">
                  <a:extLst>
                    <a:ext uri="{9D8B030D-6E8A-4147-A177-3AD203B41FA5}">
                      <a16:colId xmlns:a16="http://schemas.microsoft.com/office/drawing/2014/main" val="1012591714"/>
                    </a:ext>
                  </a:extLst>
                </a:gridCol>
              </a:tblGrid>
              <a:tr h="80058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dirty="0" err="1">
                          <a:latin typeface="Cambria" panose="02040503050406030204" pitchFamily="18" charset="0"/>
                          <a:ea typeface="Cambria" panose="02040503050406030204" pitchFamily="18" charset="0"/>
                        </a:rPr>
                        <a:t>Tiêu</a:t>
                      </a:r>
                      <a:r>
                        <a:rPr lang="en-US" sz="1800" b="1" dirty="0">
                          <a:latin typeface="Cambria" panose="02040503050406030204" pitchFamily="18" charset="0"/>
                          <a:ea typeface="Cambria" panose="02040503050406030204" pitchFamily="18" charset="0"/>
                        </a:rPr>
                        <a:t> </a:t>
                      </a:r>
                      <a:r>
                        <a:rPr lang="en-US" sz="1800" b="1" dirty="0" err="1">
                          <a:latin typeface="Cambria" panose="02040503050406030204" pitchFamily="18" charset="0"/>
                          <a:ea typeface="Cambria" panose="02040503050406030204" pitchFamily="18" charset="0"/>
                        </a:rPr>
                        <a:t>chuẩn</a:t>
                      </a:r>
                      <a:r>
                        <a:rPr lang="en-US" sz="1800" b="1" dirty="0">
                          <a:latin typeface="Cambria" panose="02040503050406030204" pitchFamily="18" charset="0"/>
                          <a:ea typeface="Cambria" panose="02040503050406030204" pitchFamily="18" charset="0"/>
                        </a:rPr>
                        <a:t> </a:t>
                      </a:r>
                      <a:r>
                        <a:rPr lang="en-US" sz="1800" b="1" dirty="0" err="1">
                          <a:latin typeface="Cambria" panose="02040503050406030204" pitchFamily="18" charset="0"/>
                          <a:ea typeface="Cambria" panose="02040503050406030204" pitchFamily="18" charset="0"/>
                        </a:rPr>
                        <a:t>hiệu</a:t>
                      </a:r>
                      <a:r>
                        <a:rPr lang="en-US" sz="1800" b="1" dirty="0">
                          <a:latin typeface="Cambria" panose="02040503050406030204" pitchFamily="18" charset="0"/>
                          <a:ea typeface="Cambria" panose="02040503050406030204" pitchFamily="18" charset="0"/>
                        </a:rPr>
                        <a:t> </a:t>
                      </a:r>
                      <a:r>
                        <a:rPr lang="en-US" sz="1800" b="1" dirty="0" err="1">
                          <a:latin typeface="Cambria" panose="02040503050406030204" pitchFamily="18" charset="0"/>
                          <a:ea typeface="Cambria" panose="02040503050406030204" pitchFamily="18" charset="0"/>
                        </a:rPr>
                        <a:t>suất</a:t>
                      </a:r>
                      <a:endParaRPr lang="en-US" sz="18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Mô tả</a:t>
                      </a:r>
                      <a:endParaRPr lang="vi-VN"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Nhiệm vụ</a:t>
                      </a:r>
                      <a:endParaRPr lang="vi-VN" sz="1800" b="1">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40000"/>
                        <a:lumOff val="60000"/>
                      </a:srgbClr>
                    </a:solidFill>
                  </a:tcPr>
                </a:tc>
                <a:extLst>
                  <a:ext uri="{0D108BD9-81ED-4DB2-BD59-A6C34878D82A}">
                    <a16:rowId xmlns:a16="http://schemas.microsoft.com/office/drawing/2014/main" val="2169631936"/>
                  </a:ext>
                </a:extLst>
              </a:tr>
              <a:tr h="81916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PS5</a:t>
                      </a:r>
                      <a:endParaRPr lang="en-US"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800">
                          <a:latin typeface="Cambria" panose="02040503050406030204" pitchFamily="18" charset="0"/>
                          <a:ea typeface="Cambria" panose="02040503050406030204" pitchFamily="18" charset="0"/>
                        </a:rPr>
                        <a:t>Thu hồi đất &amp; Tái định cư Bất khả kháng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Tác động tiêu cực đến cộng đồng từ việc thu hồi đất</a:t>
                      </a:r>
                    </a:p>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Nguy cơ rủi ro tiền ẩn: nghèo đói kéo dài, hệ lụy kinh tế - xã hội </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34824554"/>
                  </a:ext>
                </a:extLst>
              </a:tr>
              <a:tr h="98116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PS6</a:t>
                      </a:r>
                      <a:endParaRPr lang="en-US"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800">
                          <a:latin typeface="Cambria" panose="02040503050406030204" pitchFamily="18" charset="0"/>
                          <a:ea typeface="Cambria" panose="02040503050406030204" pitchFamily="18" charset="0"/>
                        </a:rPr>
                        <a:t>Bảo tồn đa dạng sinh học &amp; Quản lý Bền vững TNTN</a:t>
                      </a:r>
                      <a:endParaRPr lang="vi-VN"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Bảo vệ đa dạng sinh học, duy trì dịch vụ HST &amp; quản lý bền vững TNTN là yếu tố cốt lõi của PTBV</a:t>
                      </a:r>
                    </a:p>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Mối liên hệ giữa đa dạng SH &amp; dịch vụ hệ sinh thái</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38453398"/>
                  </a:ext>
                </a:extLst>
              </a:tr>
              <a:tr h="62872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PS7</a:t>
                      </a:r>
                      <a:endParaRPr lang="en-US" sz="18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800">
                          <a:latin typeface="Cambria" panose="02040503050406030204" pitchFamily="18" charset="0"/>
                          <a:ea typeface="Cambria" panose="02040503050406030204" pitchFamily="18" charset="0"/>
                        </a:rPr>
                        <a:t>Các Dân tộc bản địa</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indent="-285750">
                        <a:buFont typeface="Arial" panose="020B0604020202020204" pitchFamily="34" charset="0"/>
                        <a:buChar char="•"/>
                      </a:pPr>
                      <a:r>
                        <a:rPr lang="en-US" sz="1800">
                          <a:latin typeface="Cambria" panose="02040503050406030204" pitchFamily="18" charset="0"/>
                          <a:ea typeface="Cambria" panose="02040503050406030204" pitchFamily="18" charset="0"/>
                        </a:rPr>
                        <a:t>Tôn trọng quyền, văn hóa &amp; sinh kế của người dân bản địa, thúc đẩy sự tham gia &amp; phân chia lợi ích công bằng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61091168"/>
                  </a:ext>
                </a:extLst>
              </a:tr>
              <a:tr h="7305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1800" b="1">
                          <a:latin typeface="Cambria" panose="02040503050406030204" pitchFamily="18" charset="0"/>
                          <a:ea typeface="Cambria" panose="02040503050406030204" pitchFamily="18" charset="0"/>
                        </a:rPr>
                        <a:t>PS8</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800">
                          <a:latin typeface="Cambria" panose="02040503050406030204" pitchFamily="18" charset="0"/>
                          <a:ea typeface="Cambria" panose="02040503050406030204" pitchFamily="18" charset="0"/>
                        </a:rPr>
                        <a:t>Di sản văn hóa</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indent="-285750">
                        <a:buFont typeface="Arial" panose="020B0604020202020204" pitchFamily="34" charset="0"/>
                        <a:buChar char="•"/>
                      </a:pP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Bảo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vệ</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di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sản</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văn</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hóa</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khỏi</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các</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tác</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động</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tiêu</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cực</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và</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đảm</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bảo</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chia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sẻ</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công</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bằng</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lợi</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ích</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từ</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việc</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sử</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dụng</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di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sản</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vào</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dự</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 </a:t>
                      </a:r>
                      <a:r>
                        <a:rPr lang="en-US" sz="1800" b="0" i="0" u="none" strike="noStrike" cap="none" dirty="0" err="1">
                          <a:solidFill>
                            <a:schemeClr val="tx1"/>
                          </a:solidFill>
                          <a:latin typeface="Cambria" panose="02040503050406030204" pitchFamily="18" charset="0"/>
                          <a:ea typeface="Cambria" panose="02040503050406030204" pitchFamily="18" charset="0"/>
                          <a:cs typeface="+mn-cs"/>
                          <a:sym typeface="Arial"/>
                        </a:rPr>
                        <a:t>án</a:t>
                      </a:r>
                      <a:r>
                        <a:rPr lang="en-US" sz="1800" b="0" i="0" u="none" strike="noStrike" cap="none" dirty="0">
                          <a:solidFill>
                            <a:schemeClr val="tx1"/>
                          </a:solidFill>
                          <a:latin typeface="Cambria" panose="02040503050406030204" pitchFamily="18" charset="0"/>
                          <a:ea typeface="Cambria" panose="02040503050406030204" pitchFamily="18" charset="0"/>
                          <a:cs typeface="+mn-cs"/>
                          <a:sym typeface="Arial"/>
                        </a:rPr>
                        <a:t>.</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57296963"/>
                  </a:ext>
                </a:extLst>
              </a:tr>
            </a:tbl>
          </a:graphicData>
        </a:graphic>
      </p:graphicFrame>
    </p:spTree>
    <p:extLst>
      <p:ext uri="{BB962C8B-B14F-4D97-AF65-F5344CB8AC3E}">
        <p14:creationId xmlns:p14="http://schemas.microsoft.com/office/powerpoint/2010/main" val="4958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06FAD-87C4-9AB1-9689-F9CAB3290A49}"/>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714299A8-7635-B749-7807-9A2ED4DF4C1E}"/>
              </a:ext>
            </a:extLst>
          </p:cNvPr>
          <p:cNvSpPr txBox="1">
            <a:spLocks/>
          </p:cNvSpPr>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800" kern="0">
                <a:solidFill>
                  <a:srgbClr val="000000"/>
                </a:solidFill>
                <a:latin typeface="Cambria" panose="02040503050406030204" pitchFamily="18" charset="0"/>
                <a:ea typeface="Cambria" panose="02040503050406030204" pitchFamily="18" charset="0"/>
              </a:rPr>
              <a:t>TUÂN THỦ PHÁP LUẬT VIỆT NAM</a:t>
            </a:r>
            <a:endParaRPr lang="en-US" sz="2500" kern="0" dirty="0">
              <a:solidFill>
                <a:srgbClr val="0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434277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347</TotalTime>
  <Words>5619</Words>
  <Application>Microsoft Office PowerPoint</Application>
  <PresentationFormat>Widescreen</PresentationFormat>
  <Paragraphs>552</Paragraphs>
  <Slides>46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Aptos</vt:lpstr>
      <vt:lpstr>Arial</vt:lpstr>
      <vt:lpstr>Calibri</vt:lpstr>
      <vt:lpstr>Cambria</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17</cp:revision>
  <dcterms:created xsi:type="dcterms:W3CDTF">2024-10-28T02:26:51Z</dcterms:created>
  <dcterms:modified xsi:type="dcterms:W3CDTF">2025-12-26T07:43:05Z</dcterms:modified>
</cp:coreProperties>
</file>